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3"/>
  </p:notesMasterIdLst>
  <p:sldIdLst>
    <p:sldId id="291" r:id="rId2"/>
    <p:sldId id="267" r:id="rId3"/>
    <p:sldId id="258" r:id="rId4"/>
    <p:sldId id="259" r:id="rId5"/>
    <p:sldId id="271" r:id="rId6"/>
    <p:sldId id="260" r:id="rId7"/>
    <p:sldId id="261" r:id="rId8"/>
    <p:sldId id="284" r:id="rId9"/>
    <p:sldId id="290" r:id="rId10"/>
    <p:sldId id="283" r:id="rId11"/>
    <p:sldId id="282" r:id="rId12"/>
    <p:sldId id="263" r:id="rId13"/>
    <p:sldId id="285" r:id="rId14"/>
    <p:sldId id="293" r:id="rId15"/>
    <p:sldId id="262" r:id="rId16"/>
    <p:sldId id="288" r:id="rId17"/>
    <p:sldId id="264" r:id="rId18"/>
    <p:sldId id="289" r:id="rId19"/>
    <p:sldId id="292" r:id="rId20"/>
    <p:sldId id="269" r:id="rId21"/>
    <p:sldId id="265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5179" autoAdjust="0"/>
  </p:normalViewPr>
  <p:slideViewPr>
    <p:cSldViewPr>
      <p:cViewPr varScale="1">
        <p:scale>
          <a:sx n="82" d="100"/>
          <a:sy n="82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B7A1-A441-4B0F-99ED-DB8111B0352B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8337D-FABE-4120-B45E-05DEF8E04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337D-FABE-4120-B45E-05DEF8E047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337D-FABE-4120-B45E-05DEF8E047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6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337D-FABE-4120-B45E-05DEF8E047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5162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06081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095146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2325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926153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82977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9951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35959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D74D-DBCF-4683-A281-7DB16A6B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1208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62A3-B193-4473-9D12-A0766D1C8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070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1902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2059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4005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57100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5420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87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91068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50076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F786-0F1D-4DAF-810A-22C446CF4998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F98A38-5252-440E-AF44-224BD8295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spd="med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79"/>
            <a:ext cx="9144000" cy="1910753"/>
          </a:xfrm>
        </p:spPr>
        <p:txBody>
          <a:bodyPr>
            <a:normAutofit fontScale="90000"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PRESENTATION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Quantum Computing </a:t>
            </a:r>
            <a:r>
              <a:rPr lang="en-US" sz="3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  </a:t>
            </a:r>
            <a:br>
              <a:rPr lang="en-US" sz="3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Next </a:t>
            </a:r>
            <a:r>
              <a:rPr lang="en-US" sz="3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Generation of </a:t>
            </a:r>
            <a:r>
              <a:rPr lang="en-US" sz="3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Computing Devices…..</a:t>
            </a:r>
            <a:r>
              <a:rPr lang="en-US" sz="3100" b="1" dirty="0">
                <a:latin typeface="Century Gothic" panose="020B0502020202020204" pitchFamily="34" charset="0"/>
              </a:rPr>
              <a:t/>
            </a:r>
            <a:br>
              <a:rPr lang="en-US" sz="3100" b="1" dirty="0">
                <a:latin typeface="Century Gothic" panose="020B0502020202020204" pitchFamily="34" charset="0"/>
              </a:rPr>
            </a:br>
            <a:endParaRPr lang="en-IN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8028384" cy="494116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Submitted By :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ANURAG ANAND</a:t>
            </a:r>
          </a:p>
          <a:p>
            <a:pPr marL="0" indent="0" algn="ctr">
              <a:buNone/>
            </a:pPr>
            <a:r>
              <a:rPr lang="en-US" b="1" dirty="0" smtClean="0"/>
              <a:t>(1AY12EC014)</a:t>
            </a:r>
          </a:p>
          <a:p>
            <a:pPr marL="0" indent="0" algn="ctr">
              <a:buNone/>
            </a:pPr>
            <a:r>
              <a:rPr lang="en-US" b="1" dirty="0" smtClean="0"/>
              <a:t>Under the Guidance:</a:t>
            </a:r>
          </a:p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b="1" dirty="0" smtClean="0"/>
              <a:t>					    Dr. Rajeswari							</a:t>
            </a:r>
          </a:p>
          <a:p>
            <a:pPr marL="0" indent="0" algn="ctr">
              <a:buNone/>
            </a:pPr>
            <a:r>
              <a:rPr lang="en-US" b="1" dirty="0" smtClean="0"/>
              <a:t>        HOD ECE 	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21088"/>
            <a:ext cx="1480374" cy="1854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2373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DEPARTMENT OF ELECTRONICS AND COMMUNICATION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      27</a:t>
            </a:r>
            <a:r>
              <a:rPr lang="en-IN" baseline="30000" dirty="0" smtClean="0"/>
              <a:t>th</a:t>
            </a:r>
            <a:r>
              <a:rPr lang="en-IN" dirty="0" smtClean="0"/>
              <a:t> February,2016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51823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76200"/>
            <a:ext cx="7056784" cy="90452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Classical vs. Quantum Bits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" y="980728"/>
            <a:ext cx="4464496" cy="5688632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Classical Bit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2 Basic states – off or on: 0, 1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Mutually exclusive </a:t>
            </a:r>
          </a:p>
          <a:p>
            <a:pPr marL="457200" lvl="1" indent="0" eaLnBrk="1" hangingPunct="1">
              <a:buNone/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Quantum Bit (Qubit)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2 Basic states – key 0, key 1: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Superposition of both states -</a:t>
            </a:r>
            <a:br>
              <a:rPr lang="en-US" sz="2400" b="1" dirty="0" smtClean="0">
                <a:latin typeface="Century Gothic" panose="020B0502020202020204" pitchFamily="34" charset="0"/>
              </a:rPr>
            </a:br>
            <a:r>
              <a:rPr lang="en-US" sz="2400" b="1" dirty="0" smtClean="0">
                <a:latin typeface="Century Gothic" panose="020B0502020202020204" pitchFamily="34" charset="0"/>
              </a:rPr>
              <a:t>(not continuous in nature)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lvl="2" eaLnBrk="1" hangingPunct="1"/>
            <a:endParaRPr lang="en-US" sz="2400" b="1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lvl="1" eaLnBrk="1" hangingPunct="1"/>
            <a:endParaRPr lang="en-US" sz="2400" b="1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63" y="1412776"/>
            <a:ext cx="468051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703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505"/>
            <a:ext cx="6804248" cy="10081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Need For Speed...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4716016" cy="586740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latin typeface="Century Gothic" panose="020B0502020202020204" pitchFamily="34" charset="0"/>
              </a:rPr>
              <a:t>Classical Digital Computer</a:t>
            </a:r>
          </a:p>
          <a:p>
            <a:pPr lvl="1"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latin typeface="Century Gothic" panose="020B0502020202020204" pitchFamily="34" charset="0"/>
              </a:rPr>
              <a:t>Moore’s Law: transistors on chip doubles every 18 months—microprocessor circuits will measure on atomic scale by 2020-2030</a:t>
            </a:r>
          </a:p>
          <a:p>
            <a:pPr lvl="1"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latin typeface="Century Gothic" panose="020B0502020202020204" pitchFamily="34" charset="0"/>
              </a:rPr>
              <a:t>Serial Processing – one operation at a time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latin typeface="Century Gothic" panose="020B0502020202020204" pitchFamily="34" charset="0"/>
              </a:rPr>
              <a:t>Quantum Computer</a:t>
            </a:r>
          </a:p>
          <a:p>
            <a:pPr lvl="1"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latin typeface="Century Gothic" panose="020B0502020202020204" pitchFamily="34" charset="0"/>
              </a:rPr>
              <a:t>Harnesses the power of atoms and molecules to perform memory and processing tasks </a:t>
            </a:r>
          </a:p>
          <a:p>
            <a:pPr lvl="1"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latin typeface="Century Gothic" panose="020B0502020202020204" pitchFamily="34" charset="0"/>
              </a:rPr>
              <a:t>Parallel Processing – millions of operations at a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915255"/>
            <a:ext cx="3888432" cy="59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204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84604"/>
            <a:ext cx="3024336" cy="936104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APPLICATIONS</a:t>
            </a:r>
            <a:endParaRPr lang="en-US" sz="3200" b="1" u="sng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032448" cy="233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4067944" cy="4824536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Cryptography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2"/>
              </a:buClr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Artificial intelligence</a:t>
            </a:r>
          </a:p>
          <a:p>
            <a:pPr>
              <a:buClr>
                <a:schemeClr val="accent2"/>
              </a:buClr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Teleportation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Quantum communication </a:t>
            </a:r>
          </a:p>
          <a:p>
            <a:endParaRPr lang="en-US" sz="2800" b="1" dirty="0" smtClean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G:\quantumppt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032448" cy="241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4534"/>
            <a:ext cx="6347713" cy="1320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Practical Quantum Computer    				Applications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12776"/>
            <a:ext cx="5004047" cy="544522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Cryptograph</a:t>
            </a:r>
            <a:r>
              <a:rPr lang="en-IN" sz="2400" b="1" dirty="0">
                <a:latin typeface="Century Gothic" panose="020B0502020202020204" pitchFamily="34" charset="0"/>
              </a:rPr>
              <a:t>y</a:t>
            </a:r>
            <a:endParaRPr lang="en-US" sz="2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lvl="1" indent="0">
              <a:buClrTx/>
              <a:buNone/>
            </a:pPr>
            <a:r>
              <a:rPr lang="en-IN" sz="2000" b="1" dirty="0">
                <a:latin typeface="Century Gothic" panose="020B0502020202020204" pitchFamily="34" charset="0"/>
              </a:rPr>
              <a:t>Cryptography is a method of storing and transmitting data in a particular form so that only those for whom it is intended can read and process it</a:t>
            </a:r>
            <a:r>
              <a:rPr lang="en-IN" sz="2000" b="1" dirty="0" smtClean="0">
                <a:latin typeface="Century Gothic" panose="020B0502020202020204" pitchFamily="34" charset="0"/>
              </a:rPr>
              <a:t>.</a:t>
            </a:r>
          </a:p>
          <a:p>
            <a:pPr marL="457200" lvl="1" indent="0">
              <a:buClrTx/>
              <a:buNone/>
            </a:pPr>
            <a:endParaRPr lang="en-IN" sz="2000" b="1" dirty="0" smtClean="0">
              <a:latin typeface="Century Gothic" panose="020B050202020202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Artificial </a:t>
            </a:r>
            <a:r>
              <a:rPr lang="en-IN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  <a:r>
              <a:rPr lang="en-IN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ntelligence</a:t>
            </a:r>
            <a:endParaRPr lang="en-IN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en-IN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Artificial </a:t>
            </a:r>
            <a:r>
              <a:rPr lang="en-IN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intelligence is the branch of  </a:t>
            </a:r>
            <a:r>
              <a:rPr lang="en-IN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computer science </a:t>
            </a:r>
            <a:r>
              <a:rPr lang="en-IN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 concerned with making </a:t>
            </a:r>
            <a:r>
              <a:rPr lang="en-IN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computers behave </a:t>
            </a:r>
            <a:r>
              <a:rPr lang="en-IN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like humans</a:t>
            </a:r>
            <a:r>
              <a:rPr lang="en-IN" sz="1800" dirty="0"/>
              <a:t>.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340768"/>
            <a:ext cx="4067945" cy="237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4139952" cy="26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765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0" y="116632"/>
            <a:ext cx="10168444" cy="122413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Organisations using Quantum Computing</a:t>
            </a:r>
            <a:endParaRPr lang="en-IN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186"/>
            <a:ext cx="4499992" cy="4829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73653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78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696744" cy="11344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Challenges and Limitations</a:t>
            </a: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3960440" cy="450912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Decoherence</a:t>
            </a:r>
          </a:p>
          <a:p>
            <a:pPr>
              <a:buClr>
                <a:schemeClr val="accent2"/>
              </a:buClr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Error correction</a:t>
            </a:r>
          </a:p>
          <a:p>
            <a:pPr>
              <a:buClr>
                <a:schemeClr val="accent2"/>
              </a:buClr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Cost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en-US" sz="2800" b="1" dirty="0" smtClean="0">
              <a:latin typeface="Century Gothic" panose="020B0502020202020204" pitchFamily="34" charset="0"/>
            </a:endParaRPr>
          </a:p>
          <a:p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3357562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661744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11706"/>
            <a:ext cx="4176464" cy="264629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" y="0"/>
            <a:ext cx="9138301" cy="8367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Quantum Computing limitations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5436096" cy="5904656"/>
          </a:xfrm>
        </p:spPr>
        <p:txBody>
          <a:bodyPr>
            <a:normAutofit/>
          </a:bodyPr>
          <a:lstStyle/>
          <a:p>
            <a:pPr lvl="1">
              <a:buClrTx/>
              <a:buSzPct val="105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Decoherence </a:t>
            </a:r>
            <a:r>
              <a:rPr lang="en-US" sz="2400" dirty="0" smtClean="0">
                <a:latin typeface="Century Gothic" panose="020B0502020202020204" pitchFamily="34" charset="0"/>
              </a:rPr>
              <a:t>- 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IN" sz="2000" b="1" dirty="0" smtClean="0"/>
              <a:t>quantum </a:t>
            </a:r>
            <a:r>
              <a:rPr lang="en-IN" sz="2000" b="1" dirty="0"/>
              <a:t>decoherence is the loss of </a:t>
            </a:r>
            <a:r>
              <a:rPr lang="en-IN" sz="2000" b="1" dirty="0" smtClean="0"/>
              <a:t>coherence , Decoherence</a:t>
            </a:r>
            <a:r>
              <a:rPr lang="en-IN" sz="2000" b="1" dirty="0"/>
              <a:t> can be viewed as the loss of information from a system into the </a:t>
            </a:r>
            <a:r>
              <a:rPr lang="en-IN" sz="2000" b="1" dirty="0" smtClean="0"/>
              <a:t>environment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sz="2000" b="1" dirty="0" smtClean="0"/>
          </a:p>
          <a:p>
            <a:pPr lvl="1">
              <a:buClrTx/>
              <a:buSzPct val="105000"/>
              <a:buFont typeface="Wingdings" panose="05000000000000000000" pitchFamily="2" charset="2"/>
              <a:buChar char="Ø"/>
            </a:pPr>
            <a:r>
              <a:rPr lang="en-IN" sz="2400" b="1" dirty="0" smtClean="0">
                <a:latin typeface="Century Gothic" panose="020B0502020202020204" pitchFamily="34" charset="0"/>
              </a:rPr>
              <a:t>Error correction –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IN" sz="1900" b="1" dirty="0">
                <a:latin typeface="Century Gothic" panose="020B0502020202020204" pitchFamily="34" charset="0"/>
              </a:rPr>
              <a:t>Quantum error correction is used in quantum computing to protect quantum information from errors due to decoherence and other quantum noise</a:t>
            </a:r>
            <a:endParaRPr lang="en-IN" sz="1900" b="1" dirty="0" smtClean="0">
              <a:latin typeface="Century Gothic" panose="020B050202020202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IN" sz="1800" b="1" dirty="0" smtClean="0">
                <a:latin typeface="Century Gothic" panose="020B0502020202020204" pitchFamily="34" charset="0"/>
              </a:rPr>
              <a:t> Recently Google Tested </a:t>
            </a:r>
            <a:r>
              <a:rPr lang="en-IN" sz="1800" b="1" dirty="0">
                <a:latin typeface="Century Gothic" panose="020B0502020202020204" pitchFamily="34" charset="0"/>
              </a:rPr>
              <a:t>First Error Correction in Quantum </a:t>
            </a:r>
            <a:r>
              <a:rPr lang="en-IN" sz="1800" b="1" dirty="0" smtClean="0">
                <a:latin typeface="Century Gothic" panose="020B0502020202020204" pitchFamily="34" charset="0"/>
              </a:rPr>
              <a:t>Computing in 2014.</a:t>
            </a:r>
            <a:endParaRPr lang="en-IN" sz="1800" b="1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IN" sz="20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333333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3333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45024"/>
            <a:ext cx="3583060" cy="3027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38380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805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4392488" cy="7920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   </a:t>
            </a:r>
            <a:r>
              <a:rPr lang="en-US" sz="4000" b="1" u="sng" dirty="0" smtClean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Summar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  <a:endParaRPr lang="en-US" sz="4000" b="1" u="sng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4104456" cy="496855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A quantum computer thus has the theoretical capability of simulating any finite physical system and may even hold the key to creating an artificially intelligent computer.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04764"/>
            <a:ext cx="3708920" cy="5184576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7452"/>
            <a:ext cx="6696744" cy="90528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Research References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9144000" cy="475252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http://www.qubit.org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http://www.cs.caltech.edu/~westside/quantum-intro.html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http://computer.howstuffworks.com/quantum-computer1.html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http://en.wikipedia.org/wiki/Quantum_computers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entury Gothic" panose="020B0502020202020204" pitchFamily="34" charset="0"/>
              </a:rPr>
              <a:t>http</a:t>
            </a:r>
            <a:r>
              <a:rPr lang="en-US" sz="2800" b="1" smtClean="0">
                <a:latin typeface="Century Gothic" panose="020B0502020202020204" pitchFamily="34" charset="0"/>
              </a:rPr>
              <a:t>://www.carolla.com/quantum/QuantumComputers.html</a:t>
            </a:r>
            <a:endParaRPr lang="en-US" sz="2800" b="1" dirty="0" smtClean="0"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b="1" u="sng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b="1" u="sng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57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680"/>
            <a:ext cx="9048125" cy="28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5960542" cy="2724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164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Life is strong and fragile. It's a paradox... It's both things, like quantum physics: It's a particle and a wave at the same time. It all exists all together.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05123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2448272" cy="845840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Overview</a:t>
            </a:r>
            <a:endParaRPr lang="en-US" sz="4000" b="1" u="sng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50405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85000"/>
              </a:lnSpc>
              <a:spcBef>
                <a:spcPct val="35000"/>
              </a:spcBef>
              <a:buClrTx/>
              <a:buFontTx/>
              <a:buAutoNum type="arabicPeriod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Introduction </a:t>
            </a:r>
          </a:p>
          <a:p>
            <a:pPr marL="457200" indent="-457200">
              <a:lnSpc>
                <a:spcPct val="85000"/>
              </a:lnSpc>
              <a:spcBef>
                <a:spcPct val="35000"/>
              </a:spcBef>
              <a:buClrTx/>
              <a:buFontTx/>
              <a:buAutoNum type="arabicPeriod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History</a:t>
            </a:r>
          </a:p>
          <a:p>
            <a:pPr marL="514350" indent="-514350">
              <a:lnSpc>
                <a:spcPct val="85000"/>
              </a:lnSpc>
              <a:spcBef>
                <a:spcPct val="35000"/>
              </a:spcBef>
              <a:buClrTx/>
              <a:buFont typeface="+mj-lt"/>
              <a:buAutoNum type="arabicPeriod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What is Quantum Computers</a:t>
            </a:r>
          </a:p>
          <a:p>
            <a:pPr marL="514350" indent="-514350">
              <a:lnSpc>
                <a:spcPct val="85000"/>
              </a:lnSpc>
              <a:spcBef>
                <a:spcPct val="35000"/>
              </a:spcBef>
              <a:buClrTx/>
              <a:buFont typeface="+mj-lt"/>
              <a:buAutoNum type="arabicPeriod" startAt="4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Need for quantum computer</a:t>
            </a:r>
          </a:p>
          <a:p>
            <a:pPr marL="514350" indent="-514350">
              <a:lnSpc>
                <a:spcPct val="85000"/>
              </a:lnSpc>
              <a:spcBef>
                <a:spcPct val="35000"/>
              </a:spcBef>
              <a:buClrTx/>
              <a:buFont typeface="+mj-lt"/>
              <a:buAutoNum type="arabicPeriod" startAt="4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What special about quantum computer</a:t>
            </a:r>
          </a:p>
          <a:p>
            <a:pPr marL="457200" indent="-457200">
              <a:lnSpc>
                <a:spcPct val="85000"/>
              </a:lnSpc>
              <a:spcBef>
                <a:spcPct val="35000"/>
              </a:spcBef>
              <a:buClrTx/>
              <a:buFontTx/>
              <a:buAutoNum type="arabicPeriod" startAt="4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Quantum </a:t>
            </a:r>
            <a:r>
              <a:rPr lang="en-US" sz="3000" b="1" dirty="0">
                <a:latin typeface="Century Gothic" panose="020B0502020202020204" pitchFamily="34" charset="0"/>
                <a:cs typeface="Arial" pitchFamily="34" charset="0"/>
              </a:rPr>
              <a:t>C</a:t>
            </a: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omputing Power</a:t>
            </a:r>
          </a:p>
          <a:p>
            <a:pPr marL="514350" indent="-514350">
              <a:lnSpc>
                <a:spcPct val="85000"/>
              </a:lnSpc>
              <a:spcBef>
                <a:spcPct val="35000"/>
              </a:spcBef>
              <a:buClrTx/>
              <a:buFont typeface="+mj-lt"/>
              <a:buAutoNum type="arabicPeriod" startAt="4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Classical vs Quantum</a:t>
            </a:r>
          </a:p>
          <a:p>
            <a:pPr marL="514350" indent="-514350">
              <a:lnSpc>
                <a:spcPct val="85000"/>
              </a:lnSpc>
              <a:spcBef>
                <a:spcPct val="35000"/>
              </a:spcBef>
              <a:buClrTx/>
              <a:buFont typeface="+mj-lt"/>
              <a:buAutoNum type="arabicPeriod" startAt="4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Need for the speed….</a:t>
            </a:r>
          </a:p>
          <a:p>
            <a:pPr marL="514350" indent="-514350">
              <a:lnSpc>
                <a:spcPct val="85000"/>
              </a:lnSpc>
              <a:spcBef>
                <a:spcPct val="35000"/>
              </a:spcBef>
              <a:buClrTx/>
              <a:buFont typeface="+mj-lt"/>
              <a:buAutoNum type="arabicPeriod" startAt="4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Applications of quantum computer</a:t>
            </a:r>
          </a:p>
          <a:p>
            <a:pPr marL="457200" indent="-457200">
              <a:lnSpc>
                <a:spcPct val="85000"/>
              </a:lnSpc>
              <a:spcBef>
                <a:spcPct val="35000"/>
              </a:spcBef>
              <a:buClrTx/>
              <a:buFontTx/>
              <a:buAutoNum type="arabicPeriod" startAt="4"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Challenges and Limitations</a:t>
            </a:r>
          </a:p>
          <a:p>
            <a:pPr marL="0" indent="0">
              <a:lnSpc>
                <a:spcPct val="85000"/>
              </a:lnSpc>
              <a:spcBef>
                <a:spcPct val="35000"/>
              </a:spcBef>
              <a:buNone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     Summary</a:t>
            </a:r>
          </a:p>
          <a:p>
            <a:pPr marL="0" indent="0">
              <a:lnSpc>
                <a:spcPct val="85000"/>
              </a:lnSpc>
              <a:spcBef>
                <a:spcPct val="35000"/>
              </a:spcBef>
              <a:buNone/>
            </a:pPr>
            <a:r>
              <a:rPr lang="en-US" sz="3000" b="1" dirty="0" smtClean="0">
                <a:latin typeface="Century Gothic" panose="020B0502020202020204" pitchFamily="34" charset="0"/>
                <a:cs typeface="Arial" pitchFamily="34" charset="0"/>
              </a:rPr>
              <a:t>     References</a:t>
            </a:r>
          </a:p>
          <a:p>
            <a:pPr marL="457200" indent="-457200">
              <a:lnSpc>
                <a:spcPct val="85000"/>
              </a:lnSpc>
              <a:spcBef>
                <a:spcPct val="35000"/>
              </a:spcBef>
              <a:buFontTx/>
              <a:buAutoNum type="arabicPeriod"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480720" cy="11430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Queries?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1982"/>
            <a:ext cx="7580817" cy="5196018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6699260" cy="4221088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6593956" cy="857256"/>
          </a:xfrm>
        </p:spPr>
        <p:txBody>
          <a:bodyPr>
            <a:normAutofit fontScale="90000"/>
          </a:bodyPr>
          <a:lstStyle/>
          <a:p>
            <a:r>
              <a:rPr lang="en-US" sz="4400" b="1" u="sng" dirty="0" smtClean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    </a:t>
            </a:r>
            <a:br>
              <a:rPr lang="en-US" sz="4400" b="1" u="sng" dirty="0" smtClean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4400" b="1" u="sng" dirty="0" smtClean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INTRODUCTION</a:t>
            </a:r>
            <a:endParaRPr lang="en-US" sz="4400" b="1" u="sng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6" name="Content Placeholder 5" descr="3630380_640p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435100"/>
            <a:ext cx="3888432" cy="465819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71472" y="1435100"/>
            <a:ext cx="3928520" cy="516225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Quantum  computers  use   atoms   to   perform   calculation</a:t>
            </a:r>
          </a:p>
          <a:p>
            <a:pPr>
              <a:buFont typeface="Wingdings" pitchFamily="2" charset="2"/>
              <a:buChar char="Ø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</a:rPr>
              <a:t>Here  computation   depends on   </a:t>
            </a:r>
            <a:r>
              <a:rPr lang="en-US" sz="2400" b="1" dirty="0" smtClean="0">
                <a:latin typeface="Century Gothic" panose="020B0502020202020204" pitchFamily="34" charset="0"/>
                <a:cs typeface="Times New Roman" pitchFamily="18" charset="0"/>
              </a:rPr>
              <a:t>principle   of   quantum theory.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  <a:cs typeface="Times New Roman" pitchFamily="18" charset="0"/>
              </a:rPr>
              <a:t>Qubit</a:t>
            </a:r>
          </a:p>
          <a:p>
            <a:endParaRPr lang="en-US" sz="2400" b="1" dirty="0" smtClean="0"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600400" cy="928934"/>
          </a:xfrm>
        </p:spPr>
        <p:txBody>
          <a:bodyPr/>
          <a:lstStyle/>
          <a:p>
            <a:r>
              <a:rPr lang="en-US" sz="4000" b="1" u="sng" dirty="0" smtClean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HISTORY</a:t>
            </a:r>
          </a:p>
        </p:txBody>
      </p:sp>
      <p:pic>
        <p:nvPicPr>
          <p:cNvPr id="9" name="Content Placeholder 8" descr="Feyn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917373"/>
            <a:ext cx="2403047" cy="2345291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" y="1268760"/>
            <a:ext cx="6516216" cy="4608512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/>
              <a:t>1982 - Fey man </a:t>
            </a:r>
            <a:r>
              <a:rPr lang="en-US" sz="2400" dirty="0" smtClean="0"/>
              <a:t>proposed the idea of creating machines based on the laws of quantum mechanics.</a:t>
            </a:r>
          </a:p>
          <a:p>
            <a:pPr>
              <a:buClr>
                <a:schemeClr val="accent2"/>
              </a:buClr>
            </a:pPr>
            <a:endParaRPr lang="en-US" sz="2400" dirty="0" smtClean="0"/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1985 - David </a:t>
            </a:r>
            <a:r>
              <a:rPr lang="en-US" sz="2400" dirty="0" smtClean="0"/>
              <a:t>developed the quantum Tuning machine, showing that quantum circuits are universal.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endParaRPr lang="en-US" sz="2400" dirty="0" smtClean="0"/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/>
              <a:t>1994 - Peter Shor </a:t>
            </a:r>
            <a:r>
              <a:rPr lang="en-US" sz="2400" dirty="0" smtClean="0"/>
              <a:t>-quantum algorithm to factor very large numbers in polynomial time.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8" name="Picture 4" descr="G:\quantumppt\220px-Peter_Sh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01008"/>
            <a:ext cx="2233863" cy="2686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What is a Quantum Computer?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7112" y="1988840"/>
            <a:ext cx="4400872" cy="4869160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 Quantum   Computer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A computer that uses quantum mechanical phenomena to perform operations on data through  devices such as superposition and entanglement.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82" y="1844824"/>
            <a:ext cx="447371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53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7"/>
            <a:ext cx="7056784" cy="66829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eed for quantum computer</a:t>
            </a:r>
            <a:endParaRPr lang="en-US" sz="3200" b="1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5" name="Content Placeholder 4" descr="In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6325" y="1484784"/>
            <a:ext cx="499255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067944" cy="4756386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Moore’  law  slowing down in  2020   it is flattened   out.</a:t>
            </a:r>
          </a:p>
          <a:p>
            <a:pPr>
              <a:buClr>
                <a:schemeClr val="accent2"/>
              </a:buClr>
              <a:buSzPct val="117000"/>
            </a:pPr>
            <a:endParaRPr lang="en-US" sz="2400" b="1" dirty="0" smtClean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Transistor cannot be     made smaller , to avoid Moore's law.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endParaRPr lang="en-US" sz="2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Post silicon era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56556"/>
            <a:ext cx="7906072" cy="101084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What special about Quantum computer</a:t>
            </a:r>
            <a:endParaRPr lang="en-US" sz="2800" b="1" u="sng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G:\quantumppt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015918" cy="1869479"/>
          </a:xfrm>
          <a:prstGeom prst="rect">
            <a:avLst/>
          </a:prstGeom>
          <a:noFill/>
        </p:spPr>
      </p:pic>
      <p:pic>
        <p:nvPicPr>
          <p:cNvPr id="1026" name="Picture 2" descr="G:\quantumppt\qub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5339910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Quantum Computing Power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4464496" cy="4824536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Quantum Database Search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Example: To search the entire Library of Congress for one’s name given an unsorted database...</a:t>
            </a:r>
          </a:p>
          <a:p>
            <a:pPr lvl="2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Classical Computer – 100 years</a:t>
            </a:r>
          </a:p>
          <a:p>
            <a:pPr lvl="2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entury Gothic" panose="020B0502020202020204" pitchFamily="34" charset="0"/>
              </a:rPr>
              <a:t>Quantum Computer – ½ second</a:t>
            </a:r>
          </a:p>
          <a:p>
            <a:pPr lvl="1" eaLnBrk="1" hangingPunct="1"/>
            <a:endParaRPr lang="en-US" sz="2400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lvl="1" eaLnBrk="1" hangingPunct="1"/>
            <a:endParaRPr lang="en-US" sz="2400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20" y="1412777"/>
            <a:ext cx="4119251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26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54689" cy="1152128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classical computer?</a:t>
            </a:r>
            <a:endParaRPr lang="en-IN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556792"/>
            <a:ext cx="4176464" cy="4536504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latin typeface="Century Gothic" panose="020B0502020202020204" pitchFamily="34" charset="0"/>
              </a:rPr>
              <a:t>Classical Computer (Binary</a:t>
            </a:r>
            <a:r>
              <a:rPr lang="en-US" sz="3200" b="1" dirty="0" smtClean="0">
                <a:latin typeface="Century Gothic" panose="020B0502020202020204" pitchFamily="34" charset="0"/>
              </a:rPr>
              <a:t>)</a:t>
            </a:r>
          </a:p>
          <a:p>
            <a:pPr marL="0" lvl="0" indent="0">
              <a:buNone/>
            </a:pPr>
            <a:endParaRPr lang="en-IN" sz="3200" b="1" dirty="0"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latin typeface="Century Gothic" panose="020B0502020202020204" pitchFamily="34" charset="0"/>
              </a:rPr>
              <a:t>A computer that uses voltages flowing through circuits and gates, which can be calculated entirely by classical mechanics</a:t>
            </a:r>
            <a:endParaRPr lang="en-IN" sz="3200" b="1" dirty="0">
              <a:latin typeface="Century Gothic" panose="020B0502020202020204" pitchFamily="34" charset="0"/>
            </a:endParaRPr>
          </a:p>
          <a:p>
            <a:endParaRPr lang="en-IN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94" y="2564904"/>
            <a:ext cx="4644007" cy="34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41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1603</TotalTime>
  <Words>513</Words>
  <Application>Microsoft Office PowerPoint</Application>
  <PresentationFormat>On-screen Show (4:3)</PresentationFormat>
  <Paragraphs>121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Facet</vt:lpstr>
      <vt:lpstr>  PRESENTATION On Quantum Computing -    Next Generation of Computing Devices….. </vt:lpstr>
      <vt:lpstr>Overview</vt:lpstr>
      <vt:lpstr>      INTRODUCTION</vt:lpstr>
      <vt:lpstr>HISTORY</vt:lpstr>
      <vt:lpstr>What is a Quantum Computer?</vt:lpstr>
      <vt:lpstr> Need for quantum computer</vt:lpstr>
      <vt:lpstr>What special about Quantum computer</vt:lpstr>
      <vt:lpstr>Quantum Computing Power</vt:lpstr>
      <vt:lpstr>What is classical computer?</vt:lpstr>
      <vt:lpstr>Classical vs. Quantum Bits</vt:lpstr>
      <vt:lpstr>The Need For Speed...</vt:lpstr>
      <vt:lpstr>APPLICATIONS</vt:lpstr>
      <vt:lpstr>Practical Quantum Computer        Applications</vt:lpstr>
      <vt:lpstr>Organisations using Quantum Computing</vt:lpstr>
      <vt:lpstr>Challenges and Limitations</vt:lpstr>
      <vt:lpstr>  Quantum Computing limitations</vt:lpstr>
      <vt:lpstr>     Summary</vt:lpstr>
      <vt:lpstr>Research References</vt:lpstr>
      <vt:lpstr>PowerPoint Presentation</vt:lpstr>
      <vt:lpstr>Queries?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NISARG</dc:creator>
  <cp:lastModifiedBy>ANURAG</cp:lastModifiedBy>
  <cp:revision>210</cp:revision>
  <dcterms:created xsi:type="dcterms:W3CDTF">2012-09-24T19:58:08Z</dcterms:created>
  <dcterms:modified xsi:type="dcterms:W3CDTF">2016-02-27T02:27:44Z</dcterms:modified>
</cp:coreProperties>
</file>