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81" r:id="rId4"/>
    <p:sldId id="282" r:id="rId5"/>
    <p:sldId id="283" r:id="rId6"/>
    <p:sldId id="284" r:id="rId7"/>
    <p:sldId id="285" r:id="rId8"/>
    <p:sldId id="257" r:id="rId9"/>
    <p:sldId id="264" r:id="rId10"/>
    <p:sldId id="279" r:id="rId11"/>
    <p:sldId id="269" r:id="rId12"/>
    <p:sldId id="270" r:id="rId13"/>
    <p:sldId id="272" r:id="rId14"/>
    <p:sldId id="275" r:id="rId15"/>
    <p:sldId id="277" r:id="rId16"/>
    <p:sldId id="278" r:id="rId17"/>
    <p:sldId id="28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6600"/>
    <a:srgbClr val="660066"/>
    <a:srgbClr val="000099"/>
    <a:srgbClr val="99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876"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2738C5C-7F8C-43B7-82B3-37131CD7496E}" type="datetimeFigureOut">
              <a:rPr lang="en-US" smtClean="0"/>
              <a:pPr/>
              <a:t>2/22/2023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1277D27-51DF-4314-9992-48D9CC2805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738C5C-7F8C-43B7-82B3-37131CD7496E}" type="datetimeFigureOut">
              <a:rPr lang="en-US" smtClean="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738C5C-7F8C-43B7-82B3-37131CD7496E}" type="datetimeFigureOut">
              <a:rPr lang="en-US" smtClean="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738C5C-7F8C-43B7-82B3-37131CD7496E}" type="datetimeFigureOut">
              <a:rPr lang="en-US" smtClean="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2738C5C-7F8C-43B7-82B3-37131CD7496E}" type="datetimeFigureOut">
              <a:rPr lang="en-US" smtClean="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277D27-51DF-4314-9992-48D9CC2805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738C5C-7F8C-43B7-82B3-37131CD7496E}" type="datetimeFigureOut">
              <a:rPr lang="en-US" smtClean="0"/>
              <a:pPr/>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2738C5C-7F8C-43B7-82B3-37131CD7496E}" type="datetimeFigureOut">
              <a:rPr lang="en-US" smtClean="0"/>
              <a:pPr/>
              <a:t>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2738C5C-7F8C-43B7-82B3-37131CD7496E}" type="datetimeFigureOut">
              <a:rPr lang="en-US" smtClean="0"/>
              <a:pPr/>
              <a:t>2/22/2023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38C5C-7F8C-43B7-82B3-37131CD7496E}" type="datetimeFigureOut">
              <a:rPr lang="en-US" smtClean="0"/>
              <a:pPr/>
              <a:t>2/22/2023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738C5C-7F8C-43B7-82B3-37131CD7496E}" type="datetimeFigureOut">
              <a:rPr lang="en-US" smtClean="0"/>
              <a:pPr/>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277D27-51DF-4314-9992-48D9CC2805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738C5C-7F8C-43B7-82B3-37131CD7496E}" type="datetimeFigureOut">
              <a:rPr lang="en-US" smtClean="0"/>
              <a:pPr/>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1277D27-51DF-4314-9992-48D9CC2805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2738C5C-7F8C-43B7-82B3-37131CD7496E}" type="datetimeFigureOut">
              <a:rPr lang="en-US" smtClean="0"/>
              <a:pPr/>
              <a:t>2/22/2023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1277D27-51DF-4314-9992-48D9CC2805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QUANTUM COMPUTING</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Autofit/>
          </a:bodyPr>
          <a:lstStyle/>
          <a:p>
            <a:r>
              <a:rPr lang="en-US" sz="3600" dirty="0" smtClean="0"/>
              <a:t>Contd..</a:t>
            </a:r>
            <a:endParaRPr lang="en-US" sz="3600" dirty="0"/>
          </a:p>
        </p:txBody>
      </p:sp>
      <p:pic>
        <p:nvPicPr>
          <p:cNvPr id="28674" name="Picture 2"/>
          <p:cNvPicPr>
            <a:picLocks noGrp="1" noChangeAspect="1" noChangeArrowheads="1"/>
          </p:cNvPicPr>
          <p:nvPr>
            <p:ph idx="1"/>
          </p:nvPr>
        </p:nvPicPr>
        <p:blipFill>
          <a:blip r:embed="rId2"/>
          <a:srcRect/>
          <a:stretch>
            <a:fillRect/>
          </a:stretch>
        </p:blipFill>
        <p:spPr bwMode="auto">
          <a:xfrm>
            <a:off x="0" y="838200"/>
            <a:ext cx="9144000" cy="601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1"/>
            <a:ext cx="8001000" cy="10033516"/>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p>
          <a:p>
            <a:pPr algn="just"/>
            <a:r>
              <a:rPr lang="en-US" sz="2400" dirty="0" smtClean="0">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Moore's Law and its End</a:t>
            </a:r>
          </a:p>
          <a:p>
            <a:pPr algn="just">
              <a:buFont typeface="Wingdings" pitchFamily="2" charset="2"/>
              <a:buChar char="Ø"/>
            </a:pPr>
            <a:r>
              <a:rPr lang="en-US" sz="2400" dirty="0" smtClean="0">
                <a:solidFill>
                  <a:schemeClr val="tx2">
                    <a:lumMod val="60000"/>
                    <a:lumOff val="40000"/>
                  </a:schemeClr>
                </a:solidFill>
                <a:latin typeface="Times New Roman" pitchFamily="18" charset="0"/>
                <a:cs typeface="Times New Roman" pitchFamily="18" charset="0"/>
              </a:rPr>
              <a:t>This law is a prediction made by Gordon Moore</a:t>
            </a:r>
            <a:r>
              <a:rPr lang="en-US" sz="2400" dirty="0" smtClean="0">
                <a:latin typeface="Times New Roman" pitchFamily="18" charset="0"/>
                <a:cs typeface="Times New Roman" pitchFamily="18" charset="0"/>
              </a:rPr>
              <a:t>, </a:t>
            </a:r>
            <a:r>
              <a:rPr lang="en-US" sz="2400" dirty="0" smtClean="0">
                <a:solidFill>
                  <a:srgbClr val="C00000"/>
                </a:solidFill>
                <a:latin typeface="Times New Roman" pitchFamily="18" charset="0"/>
                <a:cs typeface="Times New Roman" pitchFamily="18" charset="0"/>
              </a:rPr>
              <a:t>co-founder of Intel</a:t>
            </a:r>
            <a:r>
              <a:rPr lang="en-US" sz="2400" dirty="0" smtClean="0">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in 1965 that the </a:t>
            </a:r>
            <a:r>
              <a:rPr lang="en-US" sz="2400" dirty="0" smtClean="0">
                <a:solidFill>
                  <a:srgbClr val="002060"/>
                </a:solidFill>
                <a:latin typeface="Times New Roman" pitchFamily="18" charset="0"/>
                <a:cs typeface="Times New Roman" pitchFamily="18" charset="0"/>
              </a:rPr>
              <a:t>“</a:t>
            </a:r>
            <a:r>
              <a:rPr lang="en-US" sz="2400" b="1" dirty="0" smtClean="0">
                <a:solidFill>
                  <a:srgbClr val="002060"/>
                </a:solidFill>
                <a:latin typeface="Times New Roman" pitchFamily="18" charset="0"/>
                <a:cs typeface="Times New Roman" pitchFamily="18" charset="0"/>
              </a:rPr>
              <a:t>number </a:t>
            </a:r>
            <a:r>
              <a:rPr lang="en-US" sz="2400" b="1" dirty="0" smtClean="0">
                <a:solidFill>
                  <a:srgbClr val="002060"/>
                </a:solidFill>
                <a:latin typeface="Times New Roman" pitchFamily="18" charset="0"/>
                <a:cs typeface="Times New Roman" pitchFamily="18" charset="0"/>
              </a:rPr>
              <a:t>of transistors on a microchip would double approximately every two </a:t>
            </a:r>
            <a:r>
              <a:rPr lang="en-US" sz="2400" b="1" dirty="0" smtClean="0">
                <a:solidFill>
                  <a:srgbClr val="002060"/>
                </a:solidFill>
                <a:latin typeface="Times New Roman" pitchFamily="18" charset="0"/>
                <a:cs typeface="Times New Roman" pitchFamily="18" charset="0"/>
              </a:rPr>
              <a:t>years</a:t>
            </a:r>
            <a:r>
              <a:rPr lang="en-US" sz="2400" dirty="0" smtClean="0">
                <a:solidFill>
                  <a:srgbClr val="002060"/>
                </a:solidFill>
                <a:latin typeface="Times New Roman" pitchFamily="18" charset="0"/>
                <a:cs typeface="Times New Roman" pitchFamily="18" charset="0"/>
              </a:rPr>
              <a:t>”, </a:t>
            </a:r>
            <a:r>
              <a:rPr lang="en-US" sz="2400" dirty="0" smtClean="0">
                <a:solidFill>
                  <a:srgbClr val="996600"/>
                </a:solidFill>
                <a:latin typeface="Times New Roman" pitchFamily="18" charset="0"/>
                <a:cs typeface="Times New Roman" pitchFamily="18" charset="0"/>
              </a:rPr>
              <a:t>leading to a rapid increase in computing power and a decrease in the cost per transistor. </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solidFill>
                  <a:srgbClr val="000099"/>
                </a:solidFill>
              </a:rPr>
              <a:t>On the other hand, the </a:t>
            </a:r>
            <a:r>
              <a:rPr lang="en-US" sz="2400" dirty="0" smtClean="0">
                <a:solidFill>
                  <a:srgbClr val="000099"/>
                </a:solidFill>
              </a:rPr>
              <a:t>pace (speed) </a:t>
            </a:r>
            <a:r>
              <a:rPr lang="en-US" sz="2400" dirty="0" smtClean="0">
                <a:solidFill>
                  <a:srgbClr val="000099"/>
                </a:solidFill>
              </a:rPr>
              <a:t>of progress in recent years has slowed down and some experts predict that the end of Moore's Law is near.</a:t>
            </a:r>
            <a:r>
              <a:rPr lang="en-US" sz="2400" dirty="0" smtClean="0"/>
              <a:t> </a:t>
            </a:r>
            <a:r>
              <a:rPr lang="en-US" sz="2400" dirty="0" smtClean="0">
                <a:solidFill>
                  <a:srgbClr val="006600"/>
                </a:solidFill>
              </a:rPr>
              <a:t>This is because it is becoming increasingly difficult to manufacture transistors that are smaller and more densely packed, as the physical limits of silicon and other materials are reached. </a:t>
            </a:r>
            <a:r>
              <a:rPr lang="en-US" sz="2400" dirty="0" smtClean="0">
                <a:solidFill>
                  <a:srgbClr val="660066"/>
                </a:solidFill>
              </a:rPr>
              <a:t>Additionally, power consumption and heat dissipation are becoming major challenges, as more transistors on a chip require more energy and generate more heat.</a:t>
            </a:r>
            <a:endParaRPr lang="en-US" sz="2400" dirty="0" smtClean="0">
              <a:solidFill>
                <a:srgbClr val="660066"/>
              </a:solidFill>
              <a:latin typeface="Times New Roman" pitchFamily="18" charset="0"/>
              <a:cs typeface="Times New Roman" pitchFamily="18" charset="0"/>
            </a:endParaRP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38200"/>
            <a:ext cx="7924800" cy="4524315"/>
          </a:xfrm>
          <a:prstGeom prst="rect">
            <a:avLst/>
          </a:prstGeom>
        </p:spPr>
        <p:txBody>
          <a:bodyPr wrap="square">
            <a:spAutoFit/>
          </a:bodyPr>
          <a:lstStyle/>
          <a:p>
            <a:pPr algn="just"/>
            <a:r>
              <a:rPr lang="en-US" sz="2400" dirty="0" smtClean="0">
                <a:latin typeface="Times New Roman" pitchFamily="18" charset="0"/>
                <a:cs typeface="Times New Roman" pitchFamily="18" charset="0"/>
              </a:rPr>
              <a:t>Contd..</a:t>
            </a:r>
          </a:p>
          <a:p>
            <a:pPr algn="just"/>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In spite of this, </a:t>
            </a:r>
            <a:r>
              <a:rPr lang="en-US" sz="2400" dirty="0" smtClean="0">
                <a:solidFill>
                  <a:srgbClr val="002060"/>
                </a:solidFill>
                <a:latin typeface="Times New Roman" pitchFamily="18" charset="0"/>
                <a:cs typeface="Times New Roman" pitchFamily="18" charset="0"/>
              </a:rPr>
              <a:t>there is still ongoing </a:t>
            </a:r>
            <a:r>
              <a:rPr lang="en-US" sz="2400" dirty="0" smtClean="0">
                <a:latin typeface="Times New Roman" pitchFamily="18" charset="0"/>
                <a:cs typeface="Times New Roman" pitchFamily="18" charset="0"/>
              </a:rPr>
              <a:t>research and </a:t>
            </a:r>
            <a:r>
              <a:rPr lang="en-US" sz="2400" dirty="0" smtClean="0">
                <a:solidFill>
                  <a:srgbClr val="C00000"/>
                </a:solidFill>
                <a:latin typeface="Times New Roman" pitchFamily="18" charset="0"/>
                <a:cs typeface="Times New Roman" pitchFamily="18" charset="0"/>
              </a:rPr>
              <a:t>development aimed at extending Moore's Law </a:t>
            </a:r>
            <a:r>
              <a:rPr lang="en-US" sz="2400" dirty="0" smtClean="0">
                <a:latin typeface="Times New Roman" pitchFamily="18" charset="0"/>
                <a:cs typeface="Times New Roman" pitchFamily="18" charset="0"/>
              </a:rPr>
              <a:t>and </a:t>
            </a:r>
            <a:r>
              <a:rPr lang="en-US" sz="2400" dirty="0" smtClean="0">
                <a:solidFill>
                  <a:srgbClr val="FFC000"/>
                </a:solidFill>
                <a:latin typeface="Times New Roman" pitchFamily="18" charset="0"/>
                <a:cs typeface="Times New Roman" pitchFamily="18" charset="0"/>
              </a:rPr>
              <a:t>finding new ways to improve</a:t>
            </a:r>
            <a:r>
              <a:rPr lang="en-US" sz="2400" dirty="0" smtClean="0">
                <a:latin typeface="Times New Roman" pitchFamily="18" charset="0"/>
                <a:cs typeface="Times New Roman" pitchFamily="18" charset="0"/>
              </a:rPr>
              <a:t> the performance of </a:t>
            </a:r>
            <a:r>
              <a:rPr lang="en-US" sz="2400" dirty="0" smtClean="0">
                <a:solidFill>
                  <a:schemeClr val="tx2">
                    <a:lumMod val="60000"/>
                    <a:lumOff val="40000"/>
                  </a:schemeClr>
                </a:solidFill>
                <a:latin typeface="Times New Roman" pitchFamily="18" charset="0"/>
                <a:cs typeface="Times New Roman" pitchFamily="18" charset="0"/>
              </a:rPr>
              <a:t>computer chips.</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Some experts predict that novel materials and manufacturing techniques, such as </a:t>
            </a:r>
            <a:r>
              <a:rPr lang="en-US" sz="2400" dirty="0" err="1" smtClean="0">
                <a:solidFill>
                  <a:srgbClr val="002060"/>
                </a:solidFill>
                <a:latin typeface="Times New Roman" pitchFamily="18" charset="0"/>
                <a:cs typeface="Times New Roman" pitchFamily="18" charset="0"/>
              </a:rPr>
              <a:t>graphene</a:t>
            </a:r>
            <a:r>
              <a:rPr lang="en-US" sz="2400" dirty="0" smtClean="0">
                <a:solidFill>
                  <a:srgbClr val="002060"/>
                </a:solidFill>
                <a:latin typeface="Times New Roman" pitchFamily="18" charset="0"/>
                <a:cs typeface="Times New Roman" pitchFamily="18" charset="0"/>
              </a:rPr>
              <a:t> and</a:t>
            </a:r>
            <a:r>
              <a:rPr lang="en-US" sz="2400" dirty="0" smtClean="0">
                <a:latin typeface="Times New Roman" pitchFamily="18" charset="0"/>
                <a:cs typeface="Times New Roman" pitchFamily="18" charset="0"/>
              </a:rPr>
              <a:t> </a:t>
            </a:r>
            <a:r>
              <a:rPr lang="en-US" sz="2400" dirty="0" smtClean="0">
                <a:solidFill>
                  <a:srgbClr val="C00000"/>
                </a:solidFill>
                <a:latin typeface="Times New Roman" pitchFamily="18" charset="0"/>
                <a:cs typeface="Times New Roman" pitchFamily="18" charset="0"/>
              </a:rPr>
              <a:t>nanotechnology, may play a role in extending the life of Moore's Law. </a:t>
            </a:r>
            <a:r>
              <a:rPr lang="en-US" sz="2400" dirty="0" smtClean="0">
                <a:solidFill>
                  <a:srgbClr val="0070C0"/>
                </a:solidFill>
                <a:latin typeface="Times New Roman" pitchFamily="18" charset="0"/>
                <a:cs typeface="Times New Roman" pitchFamily="18" charset="0"/>
              </a:rPr>
              <a:t>However, it is also possible that the end of Moore's Law could lead </a:t>
            </a:r>
            <a:r>
              <a:rPr lang="en-US" sz="2400" dirty="0" smtClean="0">
                <a:solidFill>
                  <a:srgbClr val="00B050"/>
                </a:solidFill>
                <a:latin typeface="Times New Roman" pitchFamily="18" charset="0"/>
                <a:cs typeface="Times New Roman" pitchFamily="18" charset="0"/>
              </a:rPr>
              <a:t>to a slowdown in the rate of improvement in computing power,</a:t>
            </a:r>
            <a:r>
              <a:rPr lang="en-US" sz="2400" dirty="0" smtClean="0">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or a shift towards alternative technologies such as quantum computing.</a:t>
            </a:r>
            <a:endParaRPr lang="en-US" sz="24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http://si410wiki.sites.uofmhosting.net/images/thumb/a/a9/Moores_Law.jpg/500px-Moores_Law.jpg"/>
          <p:cNvPicPr>
            <a:picLocks noChangeAspect="1" noChangeArrowheads="1"/>
          </p:cNvPicPr>
          <p:nvPr/>
        </p:nvPicPr>
        <p:blipFill>
          <a:blip r:embed="rId2"/>
          <a:srcRect/>
          <a:stretch>
            <a:fillRect/>
          </a:stretch>
        </p:blipFill>
        <p:spPr bwMode="auto">
          <a:xfrm>
            <a:off x="533400" y="1371600"/>
            <a:ext cx="8305800" cy="4953001"/>
          </a:xfrm>
          <a:prstGeom prst="rect">
            <a:avLst/>
          </a:prstGeom>
          <a:noFill/>
          <a:ln>
            <a:solidFill>
              <a:schemeClr val="tx1"/>
            </a:solidFill>
          </a:ln>
        </p:spPr>
      </p:pic>
      <p:sp>
        <p:nvSpPr>
          <p:cNvPr id="3" name="Rectangle 2">
            <a:extLst>
              <a:ext uri="{FF2B5EF4-FFF2-40B4-BE49-F238E27FC236}">
                <a16:creationId xmlns:a16="http://schemas.microsoft.com/office/drawing/2014/main" xmlns="" id="{ABCD7ECD-64B7-0027-856A-FF98116E857F}"/>
              </a:ext>
            </a:extLst>
          </p:cNvPr>
          <p:cNvSpPr txBox="1">
            <a:spLocks noChangeArrowheads="1"/>
          </p:cNvSpPr>
          <p:nvPr/>
        </p:nvSpPr>
        <p:spPr>
          <a:xfrm>
            <a:off x="381000" y="762000"/>
            <a:ext cx="8229600" cy="7159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u="sng" dirty="0" smtClean="0">
                <a:solidFill>
                  <a:srgbClr val="7030A0"/>
                </a:solidFill>
                <a:latin typeface="Times New Roman" pitchFamily="18" charset="0"/>
                <a:cs typeface="Times New Roman" pitchFamily="18" charset="0"/>
              </a:rPr>
              <a:t>Moore’s law showing increasing number of transistors on silicon</a:t>
            </a:r>
            <a:endParaRPr lang="en-US" sz="2400" u="sng"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49270"/>
            <a:ext cx="8686800" cy="6508730"/>
          </a:xfrm>
          <a:prstGeom prst="rect">
            <a:avLst/>
          </a:prstGeom>
        </p:spPr>
        <p:txBody>
          <a:bodyPr wrap="square">
            <a:spAutoFit/>
          </a:bodyPr>
          <a:lstStyle/>
          <a:p>
            <a:r>
              <a:rPr lang="en-US" sz="2800" b="1" dirty="0" smtClean="0">
                <a:solidFill>
                  <a:srgbClr val="7030A0"/>
                </a:solidFill>
                <a:latin typeface="Times New Roman" pitchFamily="18" charset="0"/>
                <a:cs typeface="Times New Roman" pitchFamily="18" charset="0"/>
              </a:rPr>
              <a:t>Single Particle Quantum Interference</a:t>
            </a:r>
          </a:p>
          <a:p>
            <a:pPr algn="just">
              <a:buFont typeface="Wingdings" pitchFamily="2" charset="2"/>
              <a:buChar char="Ø"/>
            </a:pPr>
            <a:r>
              <a:rPr lang="en-US" sz="2400" dirty="0" smtClean="0">
                <a:solidFill>
                  <a:srgbClr val="0070C0"/>
                </a:solidFill>
              </a:rPr>
              <a:t>Quantum interference is a phenomenon that occurs when particles exhibit wave-like behavior and interfere with themselves. This interference can be observed in a single-particle system, such as a single photon passing through a double-slit experiment.</a:t>
            </a:r>
            <a:endParaRPr lang="en-US" sz="2400" dirty="0" smtClean="0">
              <a:solidFill>
                <a:srgbClr val="0070C0"/>
              </a:solidFill>
              <a:latin typeface="Times New Roman" pitchFamily="18" charset="0"/>
              <a:cs typeface="Times New Roman" pitchFamily="18" charset="0"/>
            </a:endParaRPr>
          </a:p>
          <a:p>
            <a:pPr algn="just">
              <a:buFont typeface="Wingdings" pitchFamily="2" charset="2"/>
              <a:buChar char="Ø"/>
            </a:pPr>
            <a:r>
              <a:rPr lang="en-US" sz="2400" dirty="0" smtClean="0">
                <a:solidFill>
                  <a:srgbClr val="660066"/>
                </a:solidFill>
              </a:rPr>
              <a:t>In the double-slit experiment, a single photon is sent through two parallel slits and the resulting interference pattern is observed on a screen. The interference pattern arises from the wave-like nature of the photon, as it passes through both slits and interferes with itself.</a:t>
            </a:r>
          </a:p>
          <a:p>
            <a:pPr algn="just">
              <a:buFont typeface="Wingdings" pitchFamily="2" charset="2"/>
              <a:buChar char="Ø"/>
            </a:pPr>
            <a:r>
              <a:rPr lang="en-US" sz="2400" dirty="0" smtClean="0">
                <a:solidFill>
                  <a:srgbClr val="FF0000"/>
                </a:solidFill>
              </a:rPr>
              <a:t>The interference pattern on the screen shows regions of bright fringes and dark fringes, which correspond to regions of constructive and destructive interference, respectively. The bright fringes occur where the waves from both slits reinforce each other, while the dark fringes occur where the waves cancel each other out. </a:t>
            </a:r>
            <a:endParaRPr lang="en-US" sz="2400" dirty="0">
              <a:solidFill>
                <a:srgbClr val="FF0000"/>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305800" cy="6124754"/>
          </a:xfrm>
          <a:prstGeom prst="rect">
            <a:avLst/>
          </a:prstGeom>
        </p:spPr>
        <p:txBody>
          <a:bodyPr wrap="square">
            <a:spAutoFit/>
          </a:bodyPr>
          <a:lstStyle/>
          <a:p>
            <a:pPr algn="just">
              <a:buFont typeface="Wingdings" pitchFamily="2" charset="2"/>
              <a:buChar char="Ø"/>
            </a:pPr>
            <a:r>
              <a:rPr lang="en-US" sz="2000" dirty="0" smtClean="0">
                <a:solidFill>
                  <a:srgbClr val="FF0000"/>
                </a:solidFill>
                <a:latin typeface="Times New Roman" pitchFamily="18" charset="0"/>
                <a:cs typeface="Times New Roman" pitchFamily="18" charset="0"/>
              </a:rPr>
              <a:t>Here is a diagram illustrating the concept of single-particle quantum interference in a double-slit experiment:</a:t>
            </a:r>
          </a:p>
          <a:p>
            <a:pPr algn="just">
              <a:buFont typeface="Wingdings" pitchFamily="2" charset="2"/>
              <a:buChar char="Ø"/>
            </a:pPr>
            <a:endParaRPr lang="en-US" sz="2000" dirty="0" smtClean="0">
              <a:solidFill>
                <a:srgbClr val="FF0000"/>
              </a:solidFill>
              <a:latin typeface="Times New Roman" pitchFamily="18" charset="0"/>
              <a:cs typeface="Times New Roman" pitchFamily="18" charset="0"/>
            </a:endParaRPr>
          </a:p>
          <a:p>
            <a:pPr algn="just">
              <a:buFont typeface="Wingdings" pitchFamily="2" charset="2"/>
              <a:buChar char="Ø"/>
            </a:pPr>
            <a:endParaRPr lang="en-US" sz="2000" dirty="0" smtClean="0">
              <a:solidFill>
                <a:srgbClr val="FF0000"/>
              </a:solidFill>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solidFill>
                  <a:srgbClr val="660066"/>
                </a:solidFill>
                <a:latin typeface="Times New Roman" pitchFamily="18" charset="0"/>
                <a:cs typeface="Times New Roman" pitchFamily="18" charset="0"/>
              </a:rPr>
              <a:t>In the diagram, a single photon is shown passing through two parallel slits and creating an interference pattern on the screen. The wave nature of the photon causes it to interfere with itself, creating regions of bright and dark fringes on the screen.</a:t>
            </a:r>
          </a:p>
          <a:p>
            <a:pPr algn="just">
              <a:buFont typeface="Wingdings" pitchFamily="2" charset="2"/>
              <a:buChar char="Ø"/>
            </a:pPr>
            <a:r>
              <a:rPr lang="en-US" sz="2400" dirty="0" smtClean="0">
                <a:solidFill>
                  <a:srgbClr val="FF0066"/>
                </a:solidFill>
                <a:latin typeface="Times New Roman" pitchFamily="18" charset="0"/>
                <a:cs typeface="Times New Roman" pitchFamily="18" charset="0"/>
              </a:rPr>
              <a:t>This interference pattern is a fundamental aspect of quantum mechanics and can be observed not only in single-particle systems, but also in larger systems such as molecules and even entire atoms. It is a key concept in understanding the strange and dual nature behavior of particles in the quantum world</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pic>
        <p:nvPicPr>
          <p:cNvPr id="3" name="Picture 6" descr="Double-slit experiment - Wikipedia"/>
          <p:cNvPicPr>
            <a:picLocks noChangeAspect="1" noChangeArrowheads="1"/>
          </p:cNvPicPr>
          <p:nvPr/>
        </p:nvPicPr>
        <p:blipFill>
          <a:blip r:embed="rId2"/>
          <a:srcRect/>
          <a:stretch>
            <a:fillRect/>
          </a:stretch>
        </p:blipFill>
        <p:spPr bwMode="auto">
          <a:xfrm>
            <a:off x="0" y="1219200"/>
            <a:ext cx="9144000" cy="198120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Wave Particle Duality Principle | Electrical4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Wave Particle Duality Principle | Electrical4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4" name="Picture 10" descr="The wave-particle duality of photons | Nature of light | Photon terrace"/>
          <p:cNvPicPr>
            <a:picLocks noChangeAspect="1" noChangeArrowheads="1"/>
          </p:cNvPicPr>
          <p:nvPr/>
        </p:nvPicPr>
        <p:blipFill>
          <a:blip r:embed="rId2"/>
          <a:srcRect/>
          <a:stretch>
            <a:fillRect/>
          </a:stretch>
        </p:blipFill>
        <p:spPr bwMode="auto">
          <a:xfrm>
            <a:off x="0" y="1219200"/>
            <a:ext cx="9144000" cy="5105400"/>
          </a:xfrm>
          <a:prstGeom prst="rect">
            <a:avLst/>
          </a:prstGeom>
          <a:noFill/>
        </p:spPr>
      </p:pic>
      <p:sp>
        <p:nvSpPr>
          <p:cNvPr id="7" name="Rectangle 6"/>
          <p:cNvSpPr/>
          <p:nvPr/>
        </p:nvSpPr>
        <p:spPr>
          <a:xfrm>
            <a:off x="1143000" y="685800"/>
            <a:ext cx="3505200" cy="523220"/>
          </a:xfrm>
          <a:prstGeom prst="rect">
            <a:avLst/>
          </a:prstGeom>
        </p:spPr>
        <p:txBody>
          <a:bodyPr wrap="square">
            <a:spAutoFit/>
          </a:bodyPr>
          <a:lstStyle/>
          <a:p>
            <a:pPr algn="ctr"/>
            <a:r>
              <a:rPr lang="en-US" sz="2800" b="1" dirty="0" smtClean="0">
                <a:solidFill>
                  <a:srgbClr val="FF0066"/>
                </a:solidFill>
                <a:latin typeface="Times New Roman" pitchFamily="18" charset="0"/>
                <a:cs typeface="Times New Roman" pitchFamily="18" charset="0"/>
              </a:rPr>
              <a:t> Interference Fringes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74838"/>
            <a:ext cx="4572000" cy="2308324"/>
          </a:xfrm>
          <a:prstGeom prst="rect">
            <a:avLst/>
          </a:prstGeom>
        </p:spPr>
        <p:txBody>
          <a:bodyPr>
            <a:spAutoFit/>
          </a:bodyPr>
          <a:lstStyle/>
          <a:p>
            <a:pPr algn="just"/>
            <a:r>
              <a:rPr lang="en-US" dirty="0" smtClean="0">
                <a:solidFill>
                  <a:srgbClr val="C00000"/>
                </a:solidFill>
                <a:latin typeface="Times New Roman" pitchFamily="18" charset="0"/>
                <a:cs typeface="Times New Roman" pitchFamily="18" charset="0"/>
              </a:rPr>
              <a:t>In a classical computer, a bit can only be in one of two states: 0 or 1. </a:t>
            </a:r>
            <a:r>
              <a:rPr lang="en-US" dirty="0" smtClean="0">
                <a:solidFill>
                  <a:srgbClr val="00B050"/>
                </a:solidFill>
                <a:latin typeface="Times New Roman" pitchFamily="18" charset="0"/>
                <a:cs typeface="Times New Roman" pitchFamily="18" charset="0"/>
              </a:rPr>
              <a:t>In a quantum computer, a </a:t>
            </a:r>
            <a:r>
              <a:rPr lang="en-US" dirty="0" err="1" smtClean="0">
                <a:solidFill>
                  <a:srgbClr val="00B050"/>
                </a:solidFill>
                <a:latin typeface="Times New Roman" pitchFamily="18" charset="0"/>
                <a:cs typeface="Times New Roman" pitchFamily="18" charset="0"/>
              </a:rPr>
              <a:t>qubit</a:t>
            </a:r>
            <a:r>
              <a:rPr lang="en-US" dirty="0" smtClean="0">
                <a:solidFill>
                  <a:srgbClr val="00B050"/>
                </a:solidFill>
                <a:latin typeface="Times New Roman" pitchFamily="18" charset="0"/>
                <a:cs typeface="Times New Roman" pitchFamily="18" charset="0"/>
              </a:rPr>
              <a:t> can exist in multiple states simultaneously, allowing it to process information in a more parallel manner. </a:t>
            </a:r>
            <a:r>
              <a:rPr lang="en-US" dirty="0" smtClean="0">
                <a:solidFill>
                  <a:srgbClr val="002060"/>
                </a:solidFill>
                <a:latin typeface="Times New Roman" pitchFamily="18" charset="0"/>
                <a:cs typeface="Times New Roman" pitchFamily="18" charset="0"/>
              </a:rPr>
              <a:t>This allows quantum computers to perform certain calculations much faster and more efficiently than classical computers.</a:t>
            </a:r>
            <a:endParaRPr lang="en-US" dirty="0" smtClean="0">
              <a:solidFill>
                <a:srgbClr val="00206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229600" cy="381000"/>
          </a:xfrm>
        </p:spPr>
        <p:txBody>
          <a:bodyPr>
            <a:noAutofit/>
          </a:bodyPr>
          <a:lstStyle/>
          <a:p>
            <a:r>
              <a:rPr lang="en-US" sz="2800" i="1" dirty="0" smtClean="0">
                <a:solidFill>
                  <a:srgbClr val="002060"/>
                </a:solidFill>
                <a:latin typeface="Times New Roman" pitchFamily="18" charset="0"/>
                <a:cs typeface="Times New Roman" pitchFamily="18" charset="0"/>
              </a:rPr>
              <a:t>Introduction to Quantum Computing</a:t>
            </a:r>
            <a:endParaRPr lang="en-US" sz="2800" i="1" dirty="0">
              <a:solidFill>
                <a:srgbClr val="002060"/>
              </a:solidFill>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noAutofit/>
          </a:bodyPr>
          <a:lstStyle/>
          <a:p>
            <a:pPr algn="just">
              <a:buFont typeface="Wingdings" pitchFamily="2" charset="2"/>
              <a:buChar char="Ø"/>
            </a:pPr>
            <a:r>
              <a:rPr lang="en-US" sz="2800" dirty="0" smtClean="0">
                <a:solidFill>
                  <a:srgbClr val="FF0000"/>
                </a:solidFill>
                <a:latin typeface="Times New Roman" pitchFamily="18" charset="0"/>
                <a:cs typeface="Times New Roman" pitchFamily="18" charset="0"/>
              </a:rPr>
              <a:t>Quantum computing is a new and rapidly developing field in computer science that uses the principles of quantum physics to process information</a:t>
            </a:r>
            <a:r>
              <a:rPr lang="en-US" sz="2800" dirty="0" smtClean="0">
                <a:latin typeface="Times New Roman" pitchFamily="18" charset="0"/>
                <a:cs typeface="Times New Roman" pitchFamily="18" charset="0"/>
              </a:rPr>
              <a:t>.</a:t>
            </a:r>
            <a:endParaRPr lang="en-US" sz="2800" dirty="0" smtClean="0"/>
          </a:p>
          <a:p>
            <a:pPr algn="just">
              <a:buFont typeface="Wingdings" pitchFamily="2" charset="2"/>
              <a:buChar char="Ø"/>
            </a:pPr>
            <a:r>
              <a:rPr lang="en-US" sz="2800" dirty="0" smtClean="0">
                <a:solidFill>
                  <a:srgbClr val="FF0066"/>
                </a:solidFill>
              </a:rPr>
              <a:t>In Quantum computers information is stored and manipulated using single isolated atoms or photons or electrons</a:t>
            </a:r>
            <a:r>
              <a:rPr lang="en-US" sz="2800" dirty="0" smtClean="0">
                <a:solidFill>
                  <a:srgbClr val="FF0066"/>
                </a:solidFill>
              </a:rPr>
              <a:t>. </a:t>
            </a:r>
            <a:r>
              <a:rPr lang="en-US" sz="2800" dirty="0" smtClean="0">
                <a:solidFill>
                  <a:srgbClr val="FF0066"/>
                </a:solidFill>
              </a:rPr>
              <a:t>Since atoms</a:t>
            </a:r>
            <a:r>
              <a:rPr lang="en-US" sz="2800" dirty="0" smtClean="0">
                <a:solidFill>
                  <a:srgbClr val="FF0066"/>
                </a:solidFill>
              </a:rPr>
              <a:t>, </a:t>
            </a:r>
            <a:r>
              <a:rPr lang="en-US" sz="2800" dirty="0" smtClean="0">
                <a:solidFill>
                  <a:srgbClr val="FF0066"/>
                </a:solidFill>
              </a:rPr>
              <a:t>molecules and photons obey the law quantum mechanics. </a:t>
            </a:r>
          </a:p>
          <a:p>
            <a:pPr algn="just">
              <a:buFont typeface="Wingdings" pitchFamily="2" charset="2"/>
              <a:buChar char="Ø"/>
            </a:pPr>
            <a:r>
              <a:rPr lang="en-US" sz="2800" dirty="0" smtClean="0">
                <a:solidFill>
                  <a:srgbClr val="0070C0"/>
                </a:solidFill>
              </a:rPr>
              <a:t>Q</a:t>
            </a:r>
            <a:r>
              <a:rPr lang="en-US" sz="2800" dirty="0" smtClean="0">
                <a:solidFill>
                  <a:srgbClr val="0070C0"/>
                </a:solidFill>
              </a:rPr>
              <a:t>uantum </a:t>
            </a:r>
            <a:r>
              <a:rPr lang="en-US" sz="2800" dirty="0" smtClean="0">
                <a:solidFill>
                  <a:srgbClr val="0070C0"/>
                </a:solidFill>
              </a:rPr>
              <a:t>computers perform computation and process information according to the laws of quantum mechanics</a:t>
            </a:r>
            <a:r>
              <a:rPr lang="en-US" sz="2800" dirty="0" smtClean="0">
                <a:solidFill>
                  <a:srgbClr val="0070C0"/>
                </a:solidFill>
              </a:rPr>
              <a:t>. </a:t>
            </a:r>
            <a:r>
              <a:rPr lang="en-US" sz="2800" dirty="0" smtClean="0">
                <a:solidFill>
                  <a:srgbClr val="0070C0"/>
                </a:solidFill>
              </a:rPr>
              <a:t>The novel features of these computers have immense potential applications in the </a:t>
            </a:r>
            <a:r>
              <a:rPr lang="en-US" sz="2800" dirty="0" err="1" smtClean="0">
                <a:solidFill>
                  <a:srgbClr val="0070C0"/>
                </a:solidFill>
              </a:rPr>
              <a:t>ﬁeld</a:t>
            </a:r>
            <a:r>
              <a:rPr lang="en-US" sz="2800" dirty="0" smtClean="0">
                <a:solidFill>
                  <a:srgbClr val="0070C0"/>
                </a:solidFill>
              </a:rPr>
              <a:t> of cryptography. (Cryptography is the science of maintaining secrecy and security in communication</a:t>
            </a:r>
            <a:r>
              <a:rPr lang="en-US" sz="2400" dirty="0" smtClean="0">
                <a:solidFill>
                  <a:srgbClr val="0070C0"/>
                </a:solidFill>
              </a:rPr>
              <a:t>)</a:t>
            </a:r>
          </a:p>
          <a:p>
            <a:pPr algn="just">
              <a:buFont typeface="Wingdings" pitchFamily="2" charset="2"/>
              <a:buChar char="Ø"/>
            </a:pP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838200"/>
          </a:xfrm>
        </p:spPr>
        <p:txBody>
          <a:bodyPr>
            <a:normAutofit fontScale="90000"/>
          </a:bodyPr>
          <a:lstStyle/>
          <a:p>
            <a:r>
              <a:rPr lang="fr-FR" sz="3100" dirty="0" smtClean="0">
                <a:latin typeface="Times New Roman" pitchFamily="18" charset="0"/>
                <a:cs typeface="Times New Roman" pitchFamily="18" charset="0"/>
              </a:rPr>
              <a:t>  </a:t>
            </a:r>
            <a:br>
              <a:rPr lang="fr-FR" sz="3100" dirty="0" smtClean="0">
                <a:latin typeface="Times New Roman" pitchFamily="18" charset="0"/>
                <a:cs typeface="Times New Roman" pitchFamily="18" charset="0"/>
              </a:rPr>
            </a:br>
            <a:r>
              <a:rPr lang="fr-FR" sz="3100" dirty="0" smtClean="0">
                <a:latin typeface="Times New Roman" pitchFamily="18" charset="0"/>
                <a:cs typeface="Times New Roman" pitchFamily="18" charset="0"/>
              </a:rPr>
              <a:t/>
            </a:r>
            <a:br>
              <a:rPr lang="fr-FR" sz="3100" dirty="0" smtClean="0">
                <a:latin typeface="Times New Roman" pitchFamily="18" charset="0"/>
                <a:cs typeface="Times New Roman" pitchFamily="18" charset="0"/>
              </a:rPr>
            </a:br>
            <a:r>
              <a:rPr lang="fr-FR" sz="3100" dirty="0" smtClean="0">
                <a:latin typeface="Times New Roman" pitchFamily="18" charset="0"/>
                <a:cs typeface="Times New Roman" pitchFamily="18" charset="0"/>
              </a:rPr>
              <a:t/>
            </a:r>
            <a:br>
              <a:rPr lang="fr-FR" sz="3100" dirty="0" smtClean="0">
                <a:latin typeface="Times New Roman" pitchFamily="18" charset="0"/>
                <a:cs typeface="Times New Roman" pitchFamily="18" charset="0"/>
              </a:rPr>
            </a:br>
            <a:r>
              <a:rPr lang="fr-FR" sz="3100" dirty="0" smtClean="0">
                <a:latin typeface="Times New Roman" pitchFamily="18" charset="0"/>
                <a:cs typeface="Times New Roman" pitchFamily="18" charset="0"/>
              </a:rPr>
              <a:t>Disciplines </a:t>
            </a:r>
            <a:r>
              <a:rPr lang="fr-FR" sz="3100" dirty="0" err="1" smtClean="0">
                <a:latin typeface="Times New Roman" pitchFamily="18" charset="0"/>
                <a:cs typeface="Times New Roman" pitchFamily="18" charset="0"/>
              </a:rPr>
              <a:t>contributes</a:t>
            </a:r>
            <a:r>
              <a:rPr lang="fr-FR" sz="3100" dirty="0" smtClean="0">
                <a:latin typeface="Times New Roman" pitchFamily="18" charset="0"/>
                <a:cs typeface="Times New Roman" pitchFamily="18" charset="0"/>
              </a:rPr>
              <a:t> </a:t>
            </a:r>
            <a:r>
              <a:rPr lang="fr-FR" sz="3100" dirty="0" err="1" smtClean="0">
                <a:latin typeface="Times New Roman" pitchFamily="18" charset="0"/>
                <a:cs typeface="Times New Roman" pitchFamily="18" charset="0"/>
              </a:rPr>
              <a:t>towards</a:t>
            </a:r>
            <a:r>
              <a:rPr lang="fr-FR" sz="3100" dirty="0" smtClean="0">
                <a:latin typeface="Times New Roman" pitchFamily="18" charset="0"/>
                <a:cs typeface="Times New Roman" pitchFamily="18" charset="0"/>
              </a:rPr>
              <a:t> of quantum computation</a:t>
            </a:r>
            <a:r>
              <a:rPr lang="fr-FR" dirty="0" smtClean="0"/>
              <a:t/>
            </a:r>
            <a:br>
              <a:rPr lang="fr-FR" dirty="0" smtClean="0"/>
            </a:b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0" y="1905000"/>
            <a:ext cx="9144000" cy="49530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01972"/>
          </a:xfrm>
          <a:prstGeom prst="rect">
            <a:avLst/>
          </a:prstGeom>
        </p:spPr>
        <p:txBody>
          <a:bodyPr wrap="square" numCol="1">
            <a:spAutoFit/>
          </a:bodyPr>
          <a:lstStyle/>
          <a:p>
            <a:r>
              <a:rPr lang="en-US" sz="2200" dirty="0" smtClean="0"/>
              <a:t> </a:t>
            </a:r>
            <a:r>
              <a:rPr lang="en-US" sz="2200" b="1" dirty="0" smtClean="0">
                <a:solidFill>
                  <a:srgbClr val="7030A0"/>
                </a:solidFill>
              </a:rPr>
              <a:t>Differences Between Classical and </a:t>
            </a:r>
            <a:r>
              <a:rPr lang="en-US" sz="2200" b="1" dirty="0" err="1" smtClean="0">
                <a:solidFill>
                  <a:srgbClr val="7030A0"/>
                </a:solidFill>
              </a:rPr>
              <a:t>QuantumComputing</a:t>
            </a:r>
            <a:r>
              <a:rPr lang="en-US" sz="2200" b="1" dirty="0" smtClean="0">
                <a:solidFill>
                  <a:srgbClr val="7030A0"/>
                </a:solidFill>
              </a:rPr>
              <a:t> </a:t>
            </a:r>
          </a:p>
          <a:p>
            <a:r>
              <a:rPr lang="en-US" sz="2200" dirty="0" smtClean="0"/>
              <a:t> </a:t>
            </a:r>
            <a:r>
              <a:rPr lang="en-US" sz="2200" b="1" dirty="0" err="1" smtClean="0"/>
              <a:t>ClassicalComputing</a:t>
            </a:r>
            <a:r>
              <a:rPr lang="en-US" sz="2200" b="1" dirty="0" smtClean="0"/>
              <a:t> </a:t>
            </a:r>
          </a:p>
          <a:p>
            <a:pPr marL="342900" indent="-342900">
              <a:buAutoNum type="arabicPeriod"/>
            </a:pPr>
            <a:r>
              <a:rPr lang="en-US" sz="2200" dirty="0" smtClean="0"/>
              <a:t>Used by large scale,  </a:t>
            </a:r>
            <a:r>
              <a:rPr lang="en-US" sz="2200" dirty="0" smtClean="0">
                <a:solidFill>
                  <a:srgbClr val="0070C0"/>
                </a:solidFill>
              </a:rPr>
              <a:t>multipurpose and devices. </a:t>
            </a:r>
          </a:p>
          <a:p>
            <a:pPr marL="342900" indent="-342900">
              <a:buAutoNum type="arabicPeriod"/>
            </a:pPr>
            <a:r>
              <a:rPr lang="en-US" sz="2200" dirty="0" smtClean="0">
                <a:solidFill>
                  <a:schemeClr val="accent4">
                    <a:lumMod val="75000"/>
                  </a:schemeClr>
                </a:solidFill>
              </a:rPr>
              <a:t>Information is stored in bits. </a:t>
            </a:r>
          </a:p>
          <a:p>
            <a:pPr marL="342900" indent="-342900">
              <a:buAutoNum type="arabicPeriod"/>
            </a:pPr>
            <a:r>
              <a:rPr lang="en-US" sz="2200" dirty="0" smtClean="0">
                <a:solidFill>
                  <a:schemeClr val="accent3">
                    <a:lumMod val="50000"/>
                  </a:schemeClr>
                </a:solidFill>
              </a:rPr>
              <a:t>There is a discrete number of possible states</a:t>
            </a:r>
            <a:r>
              <a:rPr lang="en-US" sz="2200" dirty="0" smtClean="0"/>
              <a:t>. </a:t>
            </a:r>
            <a:r>
              <a:rPr lang="en-US" sz="2200" dirty="0" smtClean="0">
                <a:solidFill>
                  <a:schemeClr val="accent2">
                    <a:lumMod val="50000"/>
                  </a:schemeClr>
                </a:solidFill>
              </a:rPr>
              <a:t>Either 0 or 1.</a:t>
            </a:r>
          </a:p>
          <a:p>
            <a:pPr marL="342900" indent="-342900">
              <a:buAutoNum type="arabicPeriod"/>
            </a:pPr>
            <a:r>
              <a:rPr lang="en-US" sz="2200" dirty="0" smtClean="0"/>
              <a:t>Calculations are deterministic. This means repeating the same inputs </a:t>
            </a:r>
          </a:p>
          <a:p>
            <a:pPr marL="342900" indent="-342900"/>
            <a:r>
              <a:rPr lang="en-US" sz="2200" dirty="0" smtClean="0"/>
              <a:t>       </a:t>
            </a:r>
            <a:r>
              <a:rPr lang="en-US" sz="2200" dirty="0" smtClean="0">
                <a:solidFill>
                  <a:srgbClr val="7030A0"/>
                </a:solidFill>
              </a:rPr>
              <a:t>results in the same output. </a:t>
            </a:r>
          </a:p>
          <a:p>
            <a:pPr marL="342900" indent="-342900"/>
            <a:r>
              <a:rPr lang="en-US" sz="2200" dirty="0" smtClean="0"/>
              <a:t>5. </a:t>
            </a:r>
            <a:r>
              <a:rPr lang="en-US" sz="2200" dirty="0" smtClean="0">
                <a:solidFill>
                  <a:schemeClr val="accent5">
                    <a:lumMod val="75000"/>
                  </a:schemeClr>
                </a:solidFill>
              </a:rPr>
              <a:t>Data processing is carried out by logic and in sequential order. </a:t>
            </a:r>
          </a:p>
          <a:p>
            <a:pPr marL="342900" indent="-342900"/>
            <a:r>
              <a:rPr lang="en-US" sz="2200" dirty="0" smtClean="0"/>
              <a:t>6. Operations are governed by Boolean Algebra. </a:t>
            </a:r>
          </a:p>
          <a:p>
            <a:pPr marL="342900" indent="-342900"/>
            <a:r>
              <a:rPr lang="en-US" sz="2200" dirty="0" smtClean="0"/>
              <a:t>7. Circuit behavior is </a:t>
            </a:r>
            <a:r>
              <a:rPr lang="en-US" sz="2200" dirty="0" smtClean="0">
                <a:solidFill>
                  <a:srgbClr val="FF0000"/>
                </a:solidFill>
              </a:rPr>
              <a:t>defined by Classical Physics</a:t>
            </a:r>
            <a:r>
              <a:rPr lang="en-US" sz="2200" dirty="0" smtClean="0"/>
              <a:t>.</a:t>
            </a:r>
          </a:p>
          <a:p>
            <a:pPr marL="342900" indent="-342900"/>
            <a:r>
              <a:rPr lang="en-US" sz="2200" b="1" dirty="0" err="1" smtClean="0"/>
              <a:t>QuantumComputing</a:t>
            </a:r>
            <a:r>
              <a:rPr lang="en-US" sz="2200" b="1" dirty="0" smtClean="0"/>
              <a:t> </a:t>
            </a:r>
            <a:r>
              <a:rPr lang="en-US" sz="2200" dirty="0" smtClean="0"/>
              <a:t>1. </a:t>
            </a:r>
            <a:r>
              <a:rPr lang="en-US" sz="2200" dirty="0" smtClean="0">
                <a:solidFill>
                  <a:schemeClr val="accent5">
                    <a:lumMod val="75000"/>
                  </a:schemeClr>
                </a:solidFill>
              </a:rPr>
              <a:t>Used by high speed, quantum mechanics-based computers. </a:t>
            </a:r>
          </a:p>
          <a:p>
            <a:pPr marL="342900" indent="-342900"/>
            <a:r>
              <a:rPr lang="en-US" sz="2200" dirty="0" smtClean="0"/>
              <a:t>2. </a:t>
            </a:r>
            <a:r>
              <a:rPr lang="en-US" sz="2200" dirty="0" smtClean="0">
                <a:solidFill>
                  <a:srgbClr val="C00000"/>
                </a:solidFill>
              </a:rPr>
              <a:t>Information is based on Quantum Bits. </a:t>
            </a:r>
          </a:p>
          <a:p>
            <a:pPr marL="342900" indent="-342900"/>
            <a:r>
              <a:rPr lang="en-US" sz="2200" dirty="0" smtClean="0"/>
              <a:t>3. </a:t>
            </a:r>
            <a:r>
              <a:rPr lang="en-US" sz="2200" dirty="0" smtClean="0">
                <a:solidFill>
                  <a:srgbClr val="7030A0"/>
                </a:solidFill>
              </a:rPr>
              <a:t>The is an infinite, continuous number of possible states. They are the result of quantum superposition.</a:t>
            </a:r>
          </a:p>
          <a:p>
            <a:pPr marL="342900" indent="-342900"/>
            <a:r>
              <a:rPr lang="en-US" sz="2200" dirty="0" smtClean="0"/>
              <a:t> 4. The calculations are </a:t>
            </a:r>
            <a:r>
              <a:rPr lang="en-US" sz="2200" dirty="0" smtClean="0">
                <a:solidFill>
                  <a:srgbClr val="00B050"/>
                </a:solidFill>
              </a:rPr>
              <a:t>probabilistic, meaning there are multiple possible outputs to the same inputs.</a:t>
            </a:r>
          </a:p>
          <a:p>
            <a:pPr marL="342900" indent="-342900"/>
            <a:r>
              <a:rPr lang="en-US" sz="2200" dirty="0" smtClean="0"/>
              <a:t> 5. </a:t>
            </a:r>
            <a:r>
              <a:rPr lang="en-US" sz="2200" dirty="0" smtClean="0">
                <a:solidFill>
                  <a:srgbClr val="002060"/>
                </a:solidFill>
              </a:rPr>
              <a:t>Data processing is carried out by quantum logic at parallel instances.</a:t>
            </a:r>
          </a:p>
          <a:p>
            <a:pPr marL="342900" indent="-342900"/>
            <a:r>
              <a:rPr lang="en-US" sz="2200" dirty="0" smtClean="0"/>
              <a:t> 6. Operations are </a:t>
            </a:r>
            <a:r>
              <a:rPr lang="en-US" sz="2200" dirty="0" smtClean="0">
                <a:solidFill>
                  <a:srgbClr val="996600"/>
                </a:solidFill>
              </a:rPr>
              <a:t>defined by linear algebra by Hilbert Space. </a:t>
            </a:r>
          </a:p>
          <a:p>
            <a:pPr marL="342900" indent="-342900"/>
            <a:r>
              <a:rPr lang="en-US" sz="2200" dirty="0" smtClean="0">
                <a:solidFill>
                  <a:srgbClr val="996600"/>
                </a:solidFill>
              </a:rPr>
              <a:t>7. Circuit behavior is </a:t>
            </a:r>
            <a:r>
              <a:rPr lang="en-US" sz="2200" dirty="0" smtClean="0">
                <a:solidFill>
                  <a:srgbClr val="FF0000"/>
                </a:solidFill>
              </a:rPr>
              <a:t>defined by Quantum Mechanics</a:t>
            </a:r>
            <a:r>
              <a:rPr lang="en-US" sz="2200" dirty="0" smtClean="0"/>
              <a:t>.</a:t>
            </a:r>
          </a:p>
          <a:p>
            <a:pPr marL="342900" indent="-342900"/>
            <a:endParaRPr lang="en-US" sz="2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077ADE-6EF5-C09A-AC10-D208079A4E82}"/>
              </a:ext>
            </a:extLst>
          </p:cNvPr>
          <p:cNvSpPr txBox="1">
            <a:spLocks/>
          </p:cNvSpPr>
          <p:nvPr/>
        </p:nvSpPr>
        <p:spPr>
          <a:xfrm>
            <a:off x="-457196" y="882202"/>
            <a:ext cx="9601196" cy="130386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dirty="0"/>
              <a:t>What Is “Qubit”?</a:t>
            </a:r>
          </a:p>
        </p:txBody>
      </p:sp>
      <p:pic>
        <p:nvPicPr>
          <p:cNvPr id="3" name="Content Placeholder 5">
            <a:extLst>
              <a:ext uri="{FF2B5EF4-FFF2-40B4-BE49-F238E27FC236}">
                <a16:creationId xmlns:a16="http://schemas.microsoft.com/office/drawing/2014/main" xmlns="" id="{4C961FFF-2F57-093F-8054-419D1D870D3C}"/>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223493" y="2735436"/>
            <a:ext cx="6697013" cy="3296992"/>
          </a:xfrm>
          <a:prstGeom prst="rect">
            <a:avLst/>
          </a:prstGeom>
        </p:spPr>
      </p:pic>
      <p:pic>
        <p:nvPicPr>
          <p:cNvPr id="4" name="Picture 3">
            <a:extLst>
              <a:ext uri="{FF2B5EF4-FFF2-40B4-BE49-F238E27FC236}">
                <a16:creationId xmlns:a16="http://schemas.microsoft.com/office/drawing/2014/main" xmlns="" id="{29520E62-5D78-F241-426C-2DE85FB1056F}"/>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372200" y="2710284"/>
            <a:ext cx="453826"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5" name="Picture 4">
            <a:extLst>
              <a:ext uri="{FF2B5EF4-FFF2-40B4-BE49-F238E27FC236}">
                <a16:creationId xmlns:a16="http://schemas.microsoft.com/office/drawing/2014/main" xmlns="" id="{28416488-670F-DE74-35EE-EC54B6CC44CF}"/>
              </a:ext>
            </a:extLst>
          </p:cNvPr>
          <p:cNvPicPr>
            <a:picLocks noChangeAspect="1"/>
          </p:cNvPicPr>
          <p:nvPr/>
        </p:nvPicPr>
        <p:blipFill>
          <a:blip r:embed="rId4"/>
          <a:stretch>
            <a:fillRect/>
          </a:stretch>
        </p:blipFill>
        <p:spPr>
          <a:xfrm>
            <a:off x="6372200" y="4869160"/>
            <a:ext cx="447675" cy="447675"/>
          </a:xfrm>
          <a:prstGeom prst="rect">
            <a:avLst/>
          </a:prstGeom>
        </p:spPr>
      </p:pic>
      <p:sp>
        <p:nvSpPr>
          <p:cNvPr id="6" name="Rectangle 5"/>
          <p:cNvSpPr/>
          <p:nvPr/>
        </p:nvSpPr>
        <p:spPr>
          <a:xfrm>
            <a:off x="381000" y="228600"/>
            <a:ext cx="7543800" cy="523220"/>
          </a:xfrm>
          <a:prstGeom prst="rect">
            <a:avLst/>
          </a:prstGeom>
        </p:spPr>
        <p:txBody>
          <a:bodyPr wrap="square">
            <a:spAutoFit/>
          </a:bodyPr>
          <a:lstStyle/>
          <a:p>
            <a:pPr algn="ctr"/>
            <a:r>
              <a:rPr lang="en-US" sz="2800" dirty="0" smtClean="0">
                <a:solidFill>
                  <a:srgbClr val="FF0000"/>
                </a:solidFill>
              </a:rPr>
              <a:t>Concept of </a:t>
            </a:r>
            <a:r>
              <a:rPr lang="en-US" sz="2800" dirty="0" err="1" smtClean="0">
                <a:solidFill>
                  <a:srgbClr val="FF0000"/>
                </a:solidFill>
              </a:rPr>
              <a:t>Qubits</a:t>
            </a:r>
            <a:r>
              <a:rPr lang="en-US" sz="2800" dirty="0" smtClean="0">
                <a:solidFill>
                  <a:srgbClr val="FF0000"/>
                </a:solidFill>
              </a:rPr>
              <a:t> and </a:t>
            </a:r>
            <a:r>
              <a:rPr lang="en-US" sz="2800" dirty="0" err="1" smtClean="0">
                <a:solidFill>
                  <a:srgbClr val="FF0000"/>
                </a:solidFill>
              </a:rPr>
              <a:t>itsProperties</a:t>
            </a:r>
            <a:r>
              <a:rPr lang="en-US" sz="2800" dirty="0" smtClean="0">
                <a:solidFill>
                  <a:srgbClr val="FF0000"/>
                </a:solidFill>
              </a:rPr>
              <a:t> </a:t>
            </a:r>
            <a:endParaRPr lang="en-US" sz="2800" dirty="0">
              <a:solidFill>
                <a:srgbClr val="FF0000"/>
              </a:solidFill>
            </a:endParaRPr>
          </a:p>
        </p:txBody>
      </p:sp>
    </p:spTree>
    <p:extLst>
      <p:ext uri="{BB962C8B-B14F-4D97-AF65-F5344CB8AC3E}">
        <p14:creationId xmlns="" xmlns:p14="http://schemas.microsoft.com/office/powerpoint/2010/main" val="2707626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xmlns="" id="{ABCD7ECD-64B7-0027-856A-FF98116E857F}"/>
              </a:ext>
            </a:extLst>
          </p:cNvPr>
          <p:cNvSpPr txBox="1">
            <a:spLocks noChangeArrowheads="1"/>
          </p:cNvSpPr>
          <p:nvPr/>
        </p:nvSpPr>
        <p:spPr>
          <a:xfrm>
            <a:off x="3048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u="sng" dirty="0">
                <a:solidFill>
                  <a:srgbClr val="6600CC"/>
                </a:solidFill>
                <a:latin typeface="Times New Roman" pitchFamily="18" charset="0"/>
                <a:cs typeface="Times New Roman" pitchFamily="18" charset="0"/>
              </a:rPr>
              <a:t>Implementations of a “</a:t>
            </a:r>
            <a:r>
              <a:rPr lang="en-US" sz="3600" u="sng" dirty="0" err="1">
                <a:solidFill>
                  <a:srgbClr val="6600CC"/>
                </a:solidFill>
                <a:latin typeface="Times New Roman" pitchFamily="18" charset="0"/>
                <a:cs typeface="Times New Roman" pitchFamily="18" charset="0"/>
              </a:rPr>
              <a:t>Qubit</a:t>
            </a:r>
            <a:r>
              <a:rPr lang="en-US" sz="3600" u="sng" dirty="0">
                <a:solidFill>
                  <a:srgbClr val="6600CC"/>
                </a:solidFill>
                <a:latin typeface="Times New Roman" pitchFamily="18" charset="0"/>
                <a:cs typeface="Times New Roman" pitchFamily="18" charset="0"/>
              </a:rPr>
              <a:t>”</a:t>
            </a:r>
          </a:p>
        </p:txBody>
      </p:sp>
      <p:sp>
        <p:nvSpPr>
          <p:cNvPr id="3" name="Rectangle 3">
            <a:extLst>
              <a:ext uri="{FF2B5EF4-FFF2-40B4-BE49-F238E27FC236}">
                <a16:creationId xmlns:a16="http://schemas.microsoft.com/office/drawing/2014/main" xmlns="" id="{723B5001-98EF-9262-6B77-1C8D46B43FC9}"/>
              </a:ext>
            </a:extLst>
          </p:cNvPr>
          <p:cNvSpPr txBox="1">
            <a:spLocks noChangeArrowheads="1"/>
          </p:cNvSpPr>
          <p:nvPr/>
        </p:nvSpPr>
        <p:spPr>
          <a:xfrm>
            <a:off x="457200" y="1196752"/>
            <a:ext cx="7931224" cy="162111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8000"/>
                </a:solidFill>
                <a:latin typeface="Times New Roman" pitchFamily="18" charset="0"/>
                <a:cs typeface="Times New Roman" pitchFamily="18" charset="0"/>
              </a:rPr>
              <a:t>Spin orientation of an electron</a:t>
            </a:r>
          </a:p>
          <a:p>
            <a:pPr marL="0" indent="0" algn="l">
              <a:buNone/>
            </a:pPr>
            <a:r>
              <a:rPr lang="en-US" sz="2400" b="0" i="0" dirty="0">
                <a:solidFill>
                  <a:srgbClr val="660066"/>
                </a:solidFill>
                <a:effectLst/>
                <a:latin typeface="Times New Roman" pitchFamily="18" charset="0"/>
                <a:cs typeface="Times New Roman" pitchFamily="18" charset="0"/>
              </a:rPr>
              <a:t>Most quantum particles behave like little magnets. We call this property spin. </a:t>
            </a:r>
            <a:r>
              <a:rPr lang="en-US" sz="2400" b="0" i="0" dirty="0">
                <a:solidFill>
                  <a:schemeClr val="bg2">
                    <a:lumMod val="25000"/>
                  </a:schemeClr>
                </a:solidFill>
                <a:effectLst/>
                <a:latin typeface="Times New Roman" pitchFamily="18" charset="0"/>
                <a:cs typeface="Times New Roman" pitchFamily="18" charset="0"/>
              </a:rPr>
              <a:t>The spin orientation is always pointing either fully up or fully down but never in between. Using the spin states of up and down, we can build a spin qubit.</a:t>
            </a:r>
          </a:p>
          <a:p>
            <a:pPr marL="0" indent="0" algn="l">
              <a:buNone/>
            </a:pPr>
            <a:r>
              <a:rPr lang="en-US" b="1" i="0" dirty="0">
                <a:solidFill>
                  <a:srgbClr val="000000"/>
                </a:solidFill>
                <a:effectLst/>
                <a:latin typeface="Times New Roman" pitchFamily="18" charset="0"/>
                <a:cs typeface="Times New Roman" pitchFamily="18" charset="0"/>
              </a:rPr>
              <a:t>   = pointing up,         = pointing down</a:t>
            </a:r>
            <a:endParaRPr lang="en-US" b="0" i="0" dirty="0">
              <a:solidFill>
                <a:srgbClr val="000000"/>
              </a:solidFill>
              <a:effectLst/>
              <a:latin typeface="Times New Roman" pitchFamily="18" charset="0"/>
              <a:cs typeface="Times New Roman" pitchFamily="18" charset="0"/>
            </a:endParaRPr>
          </a:p>
          <a:p>
            <a:endParaRPr lang="en-US" dirty="0">
              <a:solidFill>
                <a:srgbClr val="008000"/>
              </a:solidFill>
              <a:latin typeface="Times New Roman" pitchFamily="18" charset="0"/>
              <a:cs typeface="Times New Roman" pitchFamily="18" charset="0"/>
            </a:endParaRPr>
          </a:p>
          <a:p>
            <a:endParaRPr lang="en-US" dirty="0">
              <a:solidFill>
                <a:srgbClr val="008000"/>
              </a:solidFill>
              <a:latin typeface="Times New Roman" pitchFamily="18" charset="0"/>
              <a:cs typeface="Times New Roman" pitchFamily="18" charset="0"/>
            </a:endParaRPr>
          </a:p>
          <a:p>
            <a:endParaRPr lang="en-US" dirty="0">
              <a:solidFill>
                <a:srgbClr val="008000"/>
              </a:solidFill>
              <a:latin typeface="Times New Roman" pitchFamily="18" charset="0"/>
              <a:cs typeface="Times New Roman" pitchFamily="18" charset="0"/>
            </a:endParaRPr>
          </a:p>
        </p:txBody>
      </p:sp>
      <p:pic>
        <p:nvPicPr>
          <p:cNvPr id="6146" name="Picture 2">
            <a:extLst>
              <a:ext uri="{FF2B5EF4-FFF2-40B4-BE49-F238E27FC236}">
                <a16:creationId xmlns:a16="http://schemas.microsoft.com/office/drawing/2014/main" xmlns="" id="{F5342784-119A-AF81-CC7F-D7AFD2BCD956}"/>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56176" y="3641168"/>
            <a:ext cx="3119975" cy="3284984"/>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3">
            <a:extLst>
              <a:ext uri="{FF2B5EF4-FFF2-40B4-BE49-F238E27FC236}">
                <a16:creationId xmlns:a16="http://schemas.microsoft.com/office/drawing/2014/main" xmlns="" id="{65A22D3B-265B-70A0-148C-A5BD638892D8}"/>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95536" y="3349365"/>
            <a:ext cx="453826"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 name="Picture 6">
            <a:extLst>
              <a:ext uri="{FF2B5EF4-FFF2-40B4-BE49-F238E27FC236}">
                <a16:creationId xmlns:a16="http://schemas.microsoft.com/office/drawing/2014/main" xmlns="" id="{A11DCD32-2A8F-AC42-B1B9-6AF970039A92}"/>
              </a:ext>
            </a:extLst>
          </p:cNvPr>
          <p:cNvPicPr>
            <a:picLocks noChangeAspect="1"/>
          </p:cNvPicPr>
          <p:nvPr/>
        </p:nvPicPr>
        <p:blipFill>
          <a:blip r:embed="rId4"/>
          <a:stretch>
            <a:fillRect/>
          </a:stretch>
        </p:blipFill>
        <p:spPr>
          <a:xfrm>
            <a:off x="3707904" y="3429000"/>
            <a:ext cx="447675" cy="447675"/>
          </a:xfrm>
          <a:prstGeom prst="rect">
            <a:avLst/>
          </a:prstGeom>
        </p:spPr>
      </p:pic>
    </p:spTree>
    <p:extLst>
      <p:ext uri="{BB962C8B-B14F-4D97-AF65-F5344CB8AC3E}">
        <p14:creationId xmlns="" xmlns:p14="http://schemas.microsoft.com/office/powerpoint/2010/main" val="1619634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3325A89-F68A-7B59-BFF7-13BAF92B3916}"/>
              </a:ext>
            </a:extLst>
          </p:cNvPr>
          <p:cNvSpPr txBox="1"/>
          <p:nvPr/>
        </p:nvSpPr>
        <p:spPr>
          <a:xfrm>
            <a:off x="990600" y="609600"/>
            <a:ext cx="5544616" cy="861774"/>
          </a:xfrm>
          <a:prstGeom prst="rect">
            <a:avLst/>
          </a:prstGeom>
          <a:noFill/>
        </p:spPr>
        <p:txBody>
          <a:bodyPr wrap="square" rtlCol="0">
            <a:spAutoFit/>
          </a:bodyPr>
          <a:lstStyle/>
          <a:p>
            <a:r>
              <a:rPr lang="en-US" sz="3200" dirty="0">
                <a:solidFill>
                  <a:srgbClr val="008000"/>
                </a:solidFill>
                <a:latin typeface="Times New Roman" pitchFamily="18" charset="0"/>
                <a:cs typeface="Times New Roman" pitchFamily="18" charset="0"/>
              </a:rPr>
              <a:t>Energy level of an atom</a:t>
            </a:r>
          </a:p>
          <a:p>
            <a:endParaRPr lang="en-IN" dirty="0">
              <a:latin typeface="Times New Roman" pitchFamily="18" charset="0"/>
              <a:cs typeface="Times New Roman" pitchFamily="18" charset="0"/>
            </a:endParaRPr>
          </a:p>
        </p:txBody>
      </p:sp>
      <p:sp>
        <p:nvSpPr>
          <p:cNvPr id="4" name="TextBox 3">
            <a:extLst>
              <a:ext uri="{FF2B5EF4-FFF2-40B4-BE49-F238E27FC236}">
                <a16:creationId xmlns:a16="http://schemas.microsoft.com/office/drawing/2014/main" xmlns="" id="{C73E2D83-05EE-1268-4FFA-8CA43E6D57C8}"/>
              </a:ext>
            </a:extLst>
          </p:cNvPr>
          <p:cNvSpPr txBox="1"/>
          <p:nvPr/>
        </p:nvSpPr>
        <p:spPr>
          <a:xfrm>
            <a:off x="470291" y="1154651"/>
            <a:ext cx="8208912" cy="2308324"/>
          </a:xfrm>
          <a:prstGeom prst="rect">
            <a:avLst/>
          </a:prstGeom>
          <a:noFill/>
        </p:spPr>
        <p:txBody>
          <a:bodyPr wrap="square">
            <a:spAutoFit/>
          </a:bodyPr>
          <a:lstStyle/>
          <a:p>
            <a:pPr algn="just"/>
            <a:r>
              <a:rPr lang="en-US" sz="2400" b="0" i="0" dirty="0">
                <a:solidFill>
                  <a:srgbClr val="000099"/>
                </a:solidFill>
                <a:effectLst/>
                <a:latin typeface="Times New Roman" pitchFamily="18" charset="0"/>
                <a:cs typeface="Times New Roman" pitchFamily="18" charset="0"/>
              </a:rPr>
              <a:t>We can use the energy levels of electrons in neutral atoms or ions as qubits. In their natural state, these electrons occupy the lowest possible energy levels</a:t>
            </a:r>
            <a:r>
              <a:rPr lang="en-US" sz="2400" b="0" i="0" dirty="0">
                <a:solidFill>
                  <a:srgbClr val="000000"/>
                </a:solidFill>
                <a:effectLst/>
                <a:latin typeface="Times New Roman" pitchFamily="18" charset="0"/>
                <a:cs typeface="Times New Roman" pitchFamily="18" charset="0"/>
              </a:rPr>
              <a:t>. </a:t>
            </a:r>
            <a:r>
              <a:rPr lang="en-US" sz="2400" b="0" i="0" dirty="0">
                <a:solidFill>
                  <a:srgbClr val="996600"/>
                </a:solidFill>
                <a:effectLst/>
                <a:latin typeface="Times New Roman" pitchFamily="18" charset="0"/>
                <a:cs typeface="Times New Roman" pitchFamily="18" charset="0"/>
              </a:rPr>
              <a:t>Using lasers, we can “excite” them to a higher energy level. We can assign the qubit values based on their energy state.</a:t>
            </a:r>
          </a:p>
          <a:p>
            <a:pPr algn="just"/>
            <a:r>
              <a:rPr lang="en-US" sz="2400" b="1" i="0" dirty="0">
                <a:solidFill>
                  <a:srgbClr val="000000"/>
                </a:solidFill>
                <a:effectLst/>
                <a:latin typeface="Times New Roman" pitchFamily="18" charset="0"/>
                <a:cs typeface="Times New Roman" pitchFamily="18" charset="0"/>
              </a:rPr>
              <a:t>= low energy state, </a:t>
            </a:r>
            <a:r>
              <a:rPr lang="en-US" sz="2400" b="1" dirty="0">
                <a:solidFill>
                  <a:srgbClr val="000000"/>
                </a:solidFill>
                <a:latin typeface="Times New Roman" pitchFamily="18" charset="0"/>
                <a:cs typeface="Times New Roman" pitchFamily="18" charset="0"/>
              </a:rPr>
              <a:t>    </a:t>
            </a:r>
            <a:r>
              <a:rPr lang="en-US" sz="2400" b="1" i="0" dirty="0">
                <a:solidFill>
                  <a:srgbClr val="000000"/>
                </a:solidFill>
                <a:effectLst/>
                <a:latin typeface="Times New Roman" pitchFamily="18" charset="0"/>
                <a:cs typeface="Times New Roman" pitchFamily="18" charset="0"/>
              </a:rPr>
              <a:t>= high energy state</a:t>
            </a:r>
            <a:endParaRPr lang="en-US" sz="2400" b="0" i="0" dirty="0">
              <a:solidFill>
                <a:srgbClr val="000000"/>
              </a:solidFill>
              <a:effectLst/>
              <a:latin typeface="Times New Roman" pitchFamily="18" charset="0"/>
              <a:cs typeface="Times New Roman" pitchFamily="18" charset="0"/>
            </a:endParaRPr>
          </a:p>
        </p:txBody>
      </p:sp>
      <p:pic>
        <p:nvPicPr>
          <p:cNvPr id="5122" name="Picture 2">
            <a:extLst>
              <a:ext uri="{FF2B5EF4-FFF2-40B4-BE49-F238E27FC236}">
                <a16:creationId xmlns:a16="http://schemas.microsoft.com/office/drawing/2014/main" xmlns="" id="{00CF02F2-91A2-DD82-0924-9E4D610627D4}"/>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724128" y="3429000"/>
            <a:ext cx="2955075" cy="3115160"/>
          </a:xfrm>
          <a:prstGeom prst="rect">
            <a:avLst/>
          </a:prstGeom>
          <a:noFill/>
          <a:extLst>
            <a:ext uri="{909E8E84-426E-40DD-AFC4-6F175D3DCCD1}">
              <a14:hiddenFill xmlns="" xmlns:a14="http://schemas.microsoft.com/office/drawing/2010/main">
                <a:solidFill>
                  <a:srgbClr val="FFFFFF"/>
                </a:solidFill>
              </a14:hiddenFill>
            </a:ext>
          </a:extLst>
        </p:spPr>
      </p:pic>
      <p:cxnSp>
        <p:nvCxnSpPr>
          <p:cNvPr id="6" name="Straight Connector 5">
            <a:extLst>
              <a:ext uri="{FF2B5EF4-FFF2-40B4-BE49-F238E27FC236}">
                <a16:creationId xmlns:a16="http://schemas.microsoft.com/office/drawing/2014/main" xmlns="" id="{3C97377E-7040-5FCA-0BCE-A691418D0C35}"/>
              </a:ext>
            </a:extLst>
          </p:cNvPr>
          <p:cNvCxnSpPr/>
          <p:nvPr/>
        </p:nvCxnSpPr>
        <p:spPr>
          <a:xfrm>
            <a:off x="1403648" y="5589240"/>
            <a:ext cx="3024336" cy="0"/>
          </a:xfrm>
          <a:prstGeom prst="line">
            <a:avLst/>
          </a:prstGeom>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xmlns="" id="{5FF0905C-C02C-CA9B-B152-F19024A2393D}"/>
              </a:ext>
            </a:extLst>
          </p:cNvPr>
          <p:cNvCxnSpPr/>
          <p:nvPr/>
        </p:nvCxnSpPr>
        <p:spPr>
          <a:xfrm>
            <a:off x="1403648" y="3789040"/>
            <a:ext cx="3024336" cy="0"/>
          </a:xfrm>
          <a:prstGeom prst="line">
            <a:avLst/>
          </a:prstGeom>
        </p:spPr>
        <p:style>
          <a:lnRef idx="3">
            <a:schemeClr val="dk1"/>
          </a:lnRef>
          <a:fillRef idx="0">
            <a:schemeClr val="dk1"/>
          </a:fillRef>
          <a:effectRef idx="2">
            <a:schemeClr val="dk1"/>
          </a:effectRef>
          <a:fontRef idx="minor">
            <a:schemeClr val="tx1"/>
          </a:fontRef>
        </p:style>
      </p:cxnSp>
      <p:sp>
        <p:nvSpPr>
          <p:cNvPr id="8" name="Flowchart: Display 7">
            <a:extLst>
              <a:ext uri="{FF2B5EF4-FFF2-40B4-BE49-F238E27FC236}">
                <a16:creationId xmlns:a16="http://schemas.microsoft.com/office/drawing/2014/main" xmlns="" id="{3CF7A1F1-B240-28EC-1778-51707962C730}"/>
              </a:ext>
            </a:extLst>
          </p:cNvPr>
          <p:cNvSpPr/>
          <p:nvPr/>
        </p:nvSpPr>
        <p:spPr>
          <a:xfrm>
            <a:off x="2771800" y="5517236"/>
            <a:ext cx="144016" cy="144012"/>
          </a:xfrm>
          <a:prstGeom prst="flowChartDisplay">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IN"/>
          </a:p>
        </p:txBody>
      </p:sp>
      <p:pic>
        <p:nvPicPr>
          <p:cNvPr id="9" name="Picture 3">
            <a:extLst>
              <a:ext uri="{FF2B5EF4-FFF2-40B4-BE49-F238E27FC236}">
                <a16:creationId xmlns:a16="http://schemas.microsoft.com/office/drawing/2014/main" xmlns="" id="{2DFF72CD-A73E-6A77-FCEC-4FF9EEDE562B}"/>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275422" y="3053368"/>
            <a:ext cx="378750"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a:extLst>
              <a:ext uri="{FF2B5EF4-FFF2-40B4-BE49-F238E27FC236}">
                <a16:creationId xmlns:a16="http://schemas.microsoft.com/office/drawing/2014/main" xmlns="" id="{1B7C4E12-610D-D692-A665-10CCB1483413}"/>
              </a:ext>
            </a:extLst>
          </p:cNvPr>
          <p:cNvPicPr>
            <a:picLocks noChangeAspect="1"/>
          </p:cNvPicPr>
          <p:nvPr/>
        </p:nvPicPr>
        <p:blipFill>
          <a:blip r:embed="rId4"/>
          <a:stretch>
            <a:fillRect/>
          </a:stretch>
        </p:blipFill>
        <p:spPr>
          <a:xfrm>
            <a:off x="2971800" y="2971800"/>
            <a:ext cx="447675" cy="447675"/>
          </a:xfrm>
          <a:prstGeom prst="rect">
            <a:avLst/>
          </a:prstGeom>
        </p:spPr>
      </p:pic>
    </p:spTree>
    <p:extLst>
      <p:ext uri="{BB962C8B-B14F-4D97-AF65-F5344CB8AC3E}">
        <p14:creationId xmlns="" xmlns:p14="http://schemas.microsoft.com/office/powerpoint/2010/main" val="3225076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8229600" cy="515112"/>
          </a:xfrm>
        </p:spPr>
        <p:txBody>
          <a:bodyPr>
            <a:normAutofit/>
          </a:bodyPr>
          <a:lstStyle/>
          <a:p>
            <a:r>
              <a:rPr lang="en-US" sz="2800" dirty="0" smtClean="0">
                <a:latin typeface="Times New Roman" pitchFamily="18" charset="0"/>
                <a:cs typeface="Times New Roman" pitchFamily="18" charset="0"/>
              </a:rPr>
              <a:t>Contd..</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382000" cy="4830763"/>
          </a:xfrm>
        </p:spPr>
        <p:txBody>
          <a:bodyPr>
            <a:normAutofit/>
          </a:bodyPr>
          <a:lstStyle/>
          <a:p>
            <a:pPr algn="just">
              <a:buNone/>
            </a:pPr>
            <a:endParaRPr lang="en-US" sz="2800" dirty="0" smtClean="0">
              <a:latin typeface="Times New Roman" pitchFamily="18" charset="0"/>
              <a:cs typeface="Times New Roman" pitchFamily="18" charset="0"/>
            </a:endParaRPr>
          </a:p>
          <a:p>
            <a:pPr algn="just"/>
            <a:r>
              <a:rPr lang="en-US" dirty="0" smtClean="0">
                <a:solidFill>
                  <a:srgbClr val="002060"/>
                </a:solidFill>
                <a:latin typeface="Times New Roman" pitchFamily="18" charset="0"/>
                <a:cs typeface="Times New Roman" pitchFamily="18" charset="0"/>
              </a:rPr>
              <a:t>The </a:t>
            </a:r>
            <a:r>
              <a:rPr lang="en-US" dirty="0" smtClean="0">
                <a:solidFill>
                  <a:srgbClr val="002060"/>
                </a:solidFill>
                <a:latin typeface="Times New Roman" pitchFamily="18" charset="0"/>
                <a:cs typeface="Times New Roman" pitchFamily="18" charset="0"/>
              </a:rPr>
              <a:t>state of a </a:t>
            </a:r>
            <a:r>
              <a:rPr lang="en-US" dirty="0" err="1" smtClean="0">
                <a:solidFill>
                  <a:srgbClr val="002060"/>
                </a:solidFill>
                <a:latin typeface="Times New Roman" pitchFamily="18" charset="0"/>
                <a:cs typeface="Times New Roman" pitchFamily="18" charset="0"/>
              </a:rPr>
              <a:t>qubit</a:t>
            </a:r>
            <a:r>
              <a:rPr lang="en-US" dirty="0" smtClean="0">
                <a:solidFill>
                  <a:srgbClr val="002060"/>
                </a:solidFill>
                <a:latin typeface="Times New Roman" pitchFamily="18" charset="0"/>
                <a:cs typeface="Times New Roman" pitchFamily="18" charset="0"/>
              </a:rPr>
              <a:t> is enclosed in the right half of an angled bracket, called the “</a:t>
            </a:r>
            <a:r>
              <a:rPr lang="en-US" dirty="0" err="1" smtClean="0">
                <a:solidFill>
                  <a:srgbClr val="002060"/>
                </a:solidFill>
                <a:latin typeface="Times New Roman" pitchFamily="18" charset="0"/>
                <a:cs typeface="Times New Roman" pitchFamily="18" charset="0"/>
              </a:rPr>
              <a:t>ket</a:t>
            </a:r>
            <a:r>
              <a:rPr lang="en-US" dirty="0" smtClean="0">
                <a:solidFill>
                  <a:srgbClr val="002060"/>
                </a:solidFill>
                <a:latin typeface="Times New Roman" pitchFamily="18" charset="0"/>
                <a:cs typeface="Times New Roman" pitchFamily="18" charset="0"/>
              </a:rPr>
              <a:t>”. </a:t>
            </a:r>
            <a:endParaRPr lang="en-US" dirty="0" smtClean="0">
              <a:solidFill>
                <a:srgbClr val="002060"/>
              </a:solidFill>
              <a:latin typeface="Times New Roman" pitchFamily="18" charset="0"/>
              <a:cs typeface="Times New Roman" pitchFamily="18" charset="0"/>
            </a:endParaRPr>
          </a:p>
          <a:p>
            <a:pPr algn="just"/>
            <a:r>
              <a:rPr lang="en-US" dirty="0" smtClean="0">
                <a:solidFill>
                  <a:srgbClr val="002060"/>
                </a:solidFill>
                <a:latin typeface="Times New Roman" pitchFamily="18" charset="0"/>
                <a:cs typeface="Times New Roman" pitchFamily="18" charset="0"/>
              </a:rPr>
              <a:t>A </a:t>
            </a:r>
            <a:r>
              <a:rPr lang="en-US" dirty="0" err="1" smtClean="0">
                <a:solidFill>
                  <a:srgbClr val="002060"/>
                </a:solidFill>
                <a:latin typeface="Times New Roman" pitchFamily="18" charset="0"/>
                <a:cs typeface="Times New Roman" pitchFamily="18" charset="0"/>
              </a:rPr>
              <a:t>qubit</a:t>
            </a:r>
            <a:r>
              <a:rPr lang="en-US" dirty="0" smtClean="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ψ, </a:t>
            </a:r>
            <a:r>
              <a:rPr lang="en-US" dirty="0" smtClean="0">
                <a:solidFill>
                  <a:srgbClr val="002060"/>
                </a:solidFill>
                <a:latin typeface="Times New Roman" pitchFamily="18" charset="0"/>
                <a:cs typeface="Times New Roman" pitchFamily="18" charset="0"/>
              </a:rPr>
              <a:t>could be in a </a:t>
            </a:r>
            <a:r>
              <a:rPr lang="en-US" dirty="0" smtClean="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or </a:t>
            </a:r>
            <a:r>
              <a:rPr lang="en-US" dirty="0" smtClean="0">
                <a:solidFill>
                  <a:srgbClr val="002060"/>
                </a:solidFill>
                <a:latin typeface="Times New Roman" pitchFamily="18" charset="0"/>
                <a:cs typeface="Times New Roman" pitchFamily="18" charset="0"/>
              </a:rPr>
              <a:t>|1i </a:t>
            </a:r>
            <a:r>
              <a:rPr lang="en-US" dirty="0" smtClean="0">
                <a:solidFill>
                  <a:srgbClr val="002060"/>
                </a:solidFill>
                <a:latin typeface="Times New Roman" pitchFamily="18" charset="0"/>
                <a:cs typeface="Times New Roman" pitchFamily="18" charset="0"/>
              </a:rPr>
              <a:t>state which is a superposition of both </a:t>
            </a:r>
            <a:r>
              <a:rPr lang="en-US" dirty="0" smtClean="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and </a:t>
            </a:r>
            <a:r>
              <a:rPr lang="en-US" dirty="0" smtClean="0">
                <a:solidFill>
                  <a:srgbClr val="002060"/>
                </a:solidFill>
                <a:latin typeface="Times New Roman" pitchFamily="18" charset="0"/>
                <a:cs typeface="Times New Roman" pitchFamily="18" charset="0"/>
              </a:rPr>
              <a:t>|1.</a:t>
            </a:r>
          </a:p>
          <a:p>
            <a:pPr algn="just"/>
            <a:r>
              <a:rPr lang="en-US" dirty="0" smtClean="0">
                <a:solidFill>
                  <a:srgbClr val="002060"/>
                </a:solidFill>
                <a:latin typeface="Times New Roman" pitchFamily="18" charset="0"/>
                <a:cs typeface="Times New Roman" pitchFamily="18" charset="0"/>
              </a:rPr>
              <a:t>This is written as,</a:t>
            </a:r>
          </a:p>
          <a:p>
            <a:pPr algn="just"/>
            <a:r>
              <a:rPr lang="en-US" dirty="0" smtClean="0">
                <a:solidFill>
                  <a:srgbClr val="002060"/>
                </a:solidFill>
                <a:latin typeface="Times New Roman" pitchFamily="18" charset="0"/>
                <a:cs typeface="Times New Roman" pitchFamily="18" charset="0"/>
              </a:rPr>
              <a:t>|</a:t>
            </a:r>
            <a:r>
              <a:rPr lang="en-US" dirty="0" smtClean="0">
                <a:solidFill>
                  <a:srgbClr val="002060"/>
                </a:solidFill>
                <a:latin typeface="Times New Roman" pitchFamily="18" charset="0"/>
                <a:cs typeface="Times New Roman" pitchFamily="18" charset="0"/>
              </a:rPr>
              <a:t>ψ </a:t>
            </a:r>
            <a:r>
              <a:rPr lang="en-US" dirty="0" smtClean="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α     + β    </a:t>
            </a:r>
            <a:r>
              <a:rPr lang="en-US" dirty="0" smtClean="0">
                <a:solidFill>
                  <a:srgbClr val="002060"/>
                </a:solidFill>
                <a:latin typeface="Times New Roman" pitchFamily="18" charset="0"/>
                <a:cs typeface="Times New Roman" pitchFamily="18" charset="0"/>
              </a:rPr>
              <a:t>Where α and β called the amplitude of the states which are a complex number.</a:t>
            </a:r>
            <a:endParaRPr lang="en-US" dirty="0" smtClean="0">
              <a:solidFill>
                <a:srgbClr val="002060"/>
              </a:solidFill>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xmlns="" id="{2DFF72CD-A73E-6A77-FCEC-4FF9EEDE562B}"/>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953000" y="2743200"/>
            <a:ext cx="378750"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xmlns="" id="{1B7C4E12-610D-D692-A665-10CCB1483413}"/>
              </a:ext>
            </a:extLst>
          </p:cNvPr>
          <p:cNvPicPr>
            <a:picLocks noChangeAspect="1"/>
          </p:cNvPicPr>
          <p:nvPr/>
        </p:nvPicPr>
        <p:blipFill>
          <a:blip r:embed="rId3"/>
          <a:stretch>
            <a:fillRect/>
          </a:stretch>
        </p:blipFill>
        <p:spPr>
          <a:xfrm>
            <a:off x="5791200" y="2743200"/>
            <a:ext cx="447675" cy="447675"/>
          </a:xfrm>
          <a:prstGeom prst="rect">
            <a:avLst/>
          </a:prstGeom>
        </p:spPr>
      </p:pic>
      <p:pic>
        <p:nvPicPr>
          <p:cNvPr id="7" name="Picture 6">
            <a:extLst>
              <a:ext uri="{FF2B5EF4-FFF2-40B4-BE49-F238E27FC236}">
                <a16:creationId xmlns:a16="http://schemas.microsoft.com/office/drawing/2014/main" xmlns="" id="{1B7C4E12-610D-D692-A665-10CCB1483413}"/>
              </a:ext>
            </a:extLst>
          </p:cNvPr>
          <p:cNvPicPr>
            <a:picLocks noChangeAspect="1"/>
          </p:cNvPicPr>
          <p:nvPr/>
        </p:nvPicPr>
        <p:blipFill>
          <a:blip r:embed="rId3"/>
          <a:stretch>
            <a:fillRect/>
          </a:stretch>
        </p:blipFill>
        <p:spPr>
          <a:xfrm>
            <a:off x="4419600" y="3124200"/>
            <a:ext cx="447675" cy="447675"/>
          </a:xfrm>
          <a:prstGeom prst="rect">
            <a:avLst/>
          </a:prstGeom>
        </p:spPr>
      </p:pic>
      <p:pic>
        <p:nvPicPr>
          <p:cNvPr id="9" name="Picture 8">
            <a:extLst>
              <a:ext uri="{FF2B5EF4-FFF2-40B4-BE49-F238E27FC236}">
                <a16:creationId xmlns:a16="http://schemas.microsoft.com/office/drawing/2014/main" xmlns="" id="{2DFF72CD-A73E-6A77-FCEC-4FF9EEDE562B}"/>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581400" y="3048000"/>
            <a:ext cx="378750"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a:extLst>
              <a:ext uri="{FF2B5EF4-FFF2-40B4-BE49-F238E27FC236}">
                <a16:creationId xmlns:a16="http://schemas.microsoft.com/office/drawing/2014/main" xmlns="" id="{2DFF72CD-A73E-6A77-FCEC-4FF9EEDE562B}"/>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905000" y="4038600"/>
            <a:ext cx="378750" cy="4816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1" name="Picture 10">
            <a:extLst>
              <a:ext uri="{FF2B5EF4-FFF2-40B4-BE49-F238E27FC236}">
                <a16:creationId xmlns:a16="http://schemas.microsoft.com/office/drawing/2014/main" xmlns="" id="{1B7C4E12-610D-D692-A665-10CCB1483413}"/>
              </a:ext>
            </a:extLst>
          </p:cNvPr>
          <p:cNvPicPr>
            <a:picLocks noChangeAspect="1"/>
          </p:cNvPicPr>
          <p:nvPr/>
        </p:nvPicPr>
        <p:blipFill>
          <a:blip r:embed="rId3"/>
          <a:stretch>
            <a:fillRect/>
          </a:stretch>
        </p:blipFill>
        <p:spPr>
          <a:xfrm>
            <a:off x="2743200" y="4038600"/>
            <a:ext cx="447675" cy="4476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Autofit/>
          </a:bodyPr>
          <a:lstStyle/>
          <a:p>
            <a:pPr algn="ctr"/>
            <a:r>
              <a:rPr lang="en-US" sz="3200" dirty="0" smtClean="0">
                <a:solidFill>
                  <a:srgbClr val="FF0066"/>
                </a:solidFill>
                <a:latin typeface="Times New Roman" pitchFamily="18" charset="0"/>
                <a:cs typeface="Times New Roman" pitchFamily="18" charset="0"/>
              </a:rPr>
              <a:t>Concept of </a:t>
            </a:r>
            <a:r>
              <a:rPr lang="en-US" sz="3200" dirty="0" err="1" smtClean="0">
                <a:solidFill>
                  <a:srgbClr val="FF0066"/>
                </a:solidFill>
                <a:latin typeface="Times New Roman" pitchFamily="18" charset="0"/>
                <a:cs typeface="Times New Roman" pitchFamily="18" charset="0"/>
              </a:rPr>
              <a:t>Qubits</a:t>
            </a:r>
            <a:r>
              <a:rPr lang="en-US" sz="3200" dirty="0" smtClean="0">
                <a:solidFill>
                  <a:srgbClr val="FF0066"/>
                </a:solidFill>
                <a:latin typeface="Times New Roman" pitchFamily="18" charset="0"/>
                <a:cs typeface="Times New Roman" pitchFamily="18" charset="0"/>
              </a:rPr>
              <a:t> and its Properties </a:t>
            </a:r>
            <a:endParaRPr lang="en-US" sz="3200" dirty="0">
              <a:solidFill>
                <a:srgbClr val="FF0066"/>
              </a:solidFill>
              <a:latin typeface="Times New Roman" pitchFamily="18" charset="0"/>
              <a:cs typeface="Times New Roman" pitchFamily="18" charset="0"/>
            </a:endParaRPr>
          </a:p>
        </p:txBody>
      </p:sp>
      <p:sp>
        <p:nvSpPr>
          <p:cNvPr id="3" name="Content Placeholder 2"/>
          <p:cNvSpPr>
            <a:spLocks noGrp="1"/>
          </p:cNvSpPr>
          <p:nvPr>
            <p:ph idx="1"/>
          </p:nvPr>
        </p:nvSpPr>
        <p:spPr>
          <a:xfrm>
            <a:off x="0" y="533400"/>
            <a:ext cx="8915400" cy="4389120"/>
          </a:xfrm>
        </p:spPr>
        <p:txBody>
          <a:bodyPr>
            <a:noAutofit/>
          </a:bodyPr>
          <a:lstStyle/>
          <a:p>
            <a:pPr algn="just"/>
            <a:r>
              <a:rPr lang="en-US" sz="2400" dirty="0" smtClean="0"/>
              <a:t>A </a:t>
            </a:r>
            <a:r>
              <a:rPr lang="en-US" sz="2400" dirty="0" err="1" smtClean="0"/>
              <a:t>qubit</a:t>
            </a:r>
            <a:r>
              <a:rPr lang="en-US" sz="2400" dirty="0" smtClean="0"/>
              <a:t>, or quantum bit, is the fundamental unit of information in a quantum computer. Unlike classical bits, which can be in either the 0 or 1 state, </a:t>
            </a:r>
            <a:r>
              <a:rPr lang="en-US" sz="2400" dirty="0" err="1" smtClean="0"/>
              <a:t>qubits</a:t>
            </a:r>
            <a:r>
              <a:rPr lang="en-US" sz="2400" dirty="0" smtClean="0"/>
              <a:t> can </a:t>
            </a:r>
            <a:r>
              <a:rPr lang="en-US" sz="2400" dirty="0" smtClean="0"/>
              <a:t>exist in both 0 and 1 </a:t>
            </a:r>
            <a:r>
              <a:rPr lang="en-US" sz="2400" dirty="0" smtClean="0"/>
              <a:t>states at the same </a:t>
            </a:r>
            <a:r>
              <a:rPr lang="en-US" sz="2400" dirty="0" smtClean="0"/>
              <a:t>time, a </a:t>
            </a:r>
            <a:r>
              <a:rPr lang="en-US" sz="2400" dirty="0" smtClean="0">
                <a:latin typeface="Times New Roman" pitchFamily="18" charset="0"/>
                <a:cs typeface="Times New Roman" pitchFamily="18" charset="0"/>
              </a:rPr>
              <a:t>property known as </a:t>
            </a:r>
            <a:r>
              <a:rPr lang="en-US" sz="2400" b="1" dirty="0" smtClean="0">
                <a:solidFill>
                  <a:srgbClr val="C00000"/>
                </a:solidFill>
                <a:latin typeface="Times New Roman" pitchFamily="18" charset="0"/>
                <a:cs typeface="Times New Roman" pitchFamily="18" charset="0"/>
              </a:rPr>
              <a:t>superposition</a:t>
            </a:r>
            <a:r>
              <a:rPr lang="en-US" sz="2400" b="1" dirty="0" smtClean="0">
                <a:solidFill>
                  <a:srgbClr val="C00000"/>
                </a:solidFill>
                <a:latin typeface="Times New Roman" pitchFamily="18" charset="0"/>
                <a:cs typeface="Times New Roman" pitchFamily="18" charset="0"/>
              </a:rPr>
              <a:t>.</a:t>
            </a:r>
            <a:r>
              <a:rPr lang="en-US" sz="2400" dirty="0" smtClean="0"/>
              <a:t> </a:t>
            </a:r>
            <a:r>
              <a:rPr lang="en-US" sz="2400" dirty="0" smtClean="0"/>
              <a:t>This means that a </a:t>
            </a:r>
            <a:r>
              <a:rPr lang="en-US" sz="2400" dirty="0" err="1" smtClean="0"/>
              <a:t>qubit</a:t>
            </a:r>
            <a:r>
              <a:rPr lang="en-US" sz="2400" dirty="0" smtClean="0"/>
              <a:t> can represent not just two, but an infinite number of possible states simultaneously, which makes quantum computers potentially much more powerful than classical computers for certain types of computations.</a:t>
            </a:r>
            <a:endParaRPr lang="en-US" sz="2400" dirty="0" smtClean="0">
              <a:solidFill>
                <a:srgbClr val="000099"/>
              </a:solidFill>
              <a:latin typeface="Times New Roman" pitchFamily="18" charset="0"/>
              <a:cs typeface="Times New Roman" pitchFamily="18" charset="0"/>
            </a:endParaRPr>
          </a:p>
          <a:p>
            <a:pPr algn="just"/>
            <a:r>
              <a:rPr lang="en-US" sz="2400" dirty="0" smtClean="0">
                <a:solidFill>
                  <a:srgbClr val="660066"/>
                </a:solidFill>
                <a:latin typeface="Times New Roman" pitchFamily="18" charset="0"/>
                <a:cs typeface="Times New Roman" pitchFamily="18" charset="0"/>
              </a:rPr>
              <a:t>Another </a:t>
            </a:r>
            <a:r>
              <a:rPr lang="en-US" sz="2400" dirty="0" smtClean="0">
                <a:solidFill>
                  <a:srgbClr val="660066"/>
                </a:solidFill>
                <a:latin typeface="Times New Roman" pitchFamily="18" charset="0"/>
                <a:cs typeface="Times New Roman" pitchFamily="18" charset="0"/>
              </a:rPr>
              <a:t>important properties of quantum computing are </a:t>
            </a:r>
            <a:r>
              <a:rPr lang="en-US" sz="2400" b="1" dirty="0" smtClean="0">
                <a:solidFill>
                  <a:srgbClr val="C00000"/>
                </a:solidFill>
                <a:latin typeface="Times New Roman" pitchFamily="18" charset="0"/>
                <a:cs typeface="Times New Roman" pitchFamily="18" charset="0"/>
              </a:rPr>
              <a:t>interference</a:t>
            </a:r>
            <a:r>
              <a:rPr lang="en-US" sz="2400" dirty="0" smtClean="0">
                <a:solidFill>
                  <a:srgbClr val="FF0066"/>
                </a:solidFill>
                <a:latin typeface="Times New Roman" pitchFamily="18" charset="0"/>
                <a:cs typeface="Times New Roman" pitchFamily="18" charset="0"/>
              </a:rPr>
              <a:t> </a:t>
            </a:r>
            <a:r>
              <a:rPr lang="en-US" sz="2400" dirty="0" smtClean="0">
                <a:solidFill>
                  <a:srgbClr val="660066"/>
                </a:solidFill>
                <a:latin typeface="Times New Roman" pitchFamily="18" charset="0"/>
                <a:cs typeface="Times New Roman" pitchFamily="18" charset="0"/>
              </a:rPr>
              <a:t>and </a:t>
            </a:r>
            <a:r>
              <a:rPr lang="en-US" sz="2400" b="1" dirty="0" smtClean="0">
                <a:solidFill>
                  <a:srgbClr val="C00000"/>
                </a:solidFill>
                <a:latin typeface="Times New Roman" pitchFamily="18" charset="0"/>
                <a:cs typeface="Times New Roman" pitchFamily="18" charset="0"/>
              </a:rPr>
              <a:t>entanglement.</a:t>
            </a:r>
          </a:p>
          <a:p>
            <a:pPr algn="just"/>
            <a:r>
              <a:rPr lang="en-US" sz="2400" dirty="0" smtClean="0">
                <a:solidFill>
                  <a:srgbClr val="FF0066"/>
                </a:solidFill>
                <a:latin typeface="Times New Roman" pitchFamily="18" charset="0"/>
                <a:cs typeface="Times New Roman" pitchFamily="18" charset="0"/>
              </a:rPr>
              <a:t> Interference refers to wave properties adding and subtracting the magnitude which allows state manipulation.</a:t>
            </a:r>
            <a:r>
              <a:rPr lang="en-US" sz="2400" dirty="0" smtClean="0">
                <a:solidFill>
                  <a:srgbClr val="660066"/>
                </a:solidFill>
                <a:latin typeface="Times New Roman" pitchFamily="18" charset="0"/>
                <a:cs typeface="Times New Roman" pitchFamily="18" charset="0"/>
              </a:rPr>
              <a:t> </a:t>
            </a:r>
          </a:p>
          <a:p>
            <a:pPr algn="just"/>
            <a:r>
              <a:rPr lang="en-US" sz="2400" dirty="0" smtClean="0">
                <a:solidFill>
                  <a:srgbClr val="660066"/>
                </a:solidFill>
                <a:latin typeface="Times New Roman" pitchFamily="18" charset="0"/>
                <a:cs typeface="Times New Roman" pitchFamily="18" charset="0"/>
              </a:rPr>
              <a:t> </a:t>
            </a:r>
            <a:r>
              <a:rPr lang="en-US" sz="2400" dirty="0" smtClean="0">
                <a:solidFill>
                  <a:srgbClr val="006600"/>
                </a:solidFill>
                <a:latin typeface="Times New Roman" pitchFamily="18" charset="0"/>
                <a:cs typeface="Times New Roman" pitchFamily="18" charset="0"/>
              </a:rPr>
              <a:t>Entanglement</a:t>
            </a:r>
            <a:r>
              <a:rPr lang="en-US" sz="2400" b="1" dirty="0" smtClean="0">
                <a:solidFill>
                  <a:srgbClr val="006600"/>
                </a:solidFill>
                <a:latin typeface="Times New Roman" pitchFamily="18" charset="0"/>
                <a:cs typeface="Times New Roman" pitchFamily="18" charset="0"/>
              </a:rPr>
              <a:t>,</a:t>
            </a:r>
            <a:r>
              <a:rPr lang="en-US" sz="2400" dirty="0" smtClean="0">
                <a:solidFill>
                  <a:srgbClr val="006600"/>
                </a:solidFill>
                <a:latin typeface="Times New Roman" pitchFamily="18" charset="0"/>
                <a:cs typeface="Times New Roman" pitchFamily="18" charset="0"/>
              </a:rPr>
              <a:t> which allows two or more </a:t>
            </a:r>
            <a:r>
              <a:rPr lang="en-US" sz="2400" dirty="0" err="1" smtClean="0">
                <a:solidFill>
                  <a:srgbClr val="006600"/>
                </a:solidFill>
                <a:latin typeface="Times New Roman" pitchFamily="18" charset="0"/>
                <a:cs typeface="Times New Roman" pitchFamily="18" charset="0"/>
              </a:rPr>
              <a:t>qubits</a:t>
            </a:r>
            <a:r>
              <a:rPr lang="en-US" sz="2400" dirty="0" smtClean="0">
                <a:solidFill>
                  <a:srgbClr val="006600"/>
                </a:solidFill>
                <a:latin typeface="Times New Roman" pitchFamily="18" charset="0"/>
                <a:cs typeface="Times New Roman" pitchFamily="18" charset="0"/>
              </a:rPr>
              <a:t> to be correlated in such a way that the state of one </a:t>
            </a:r>
            <a:r>
              <a:rPr lang="en-US" sz="2400" dirty="0" err="1" smtClean="0">
                <a:solidFill>
                  <a:srgbClr val="006600"/>
                </a:solidFill>
                <a:latin typeface="Times New Roman" pitchFamily="18" charset="0"/>
                <a:cs typeface="Times New Roman" pitchFamily="18" charset="0"/>
              </a:rPr>
              <a:t>qubit</a:t>
            </a:r>
            <a:r>
              <a:rPr lang="en-US" sz="2400" dirty="0" smtClean="0">
                <a:solidFill>
                  <a:srgbClr val="006600"/>
                </a:solidFill>
                <a:latin typeface="Times New Roman" pitchFamily="18" charset="0"/>
                <a:cs typeface="Times New Roman" pitchFamily="18" charset="0"/>
              </a:rPr>
              <a:t> can affect the state of another </a:t>
            </a:r>
            <a:r>
              <a:rPr lang="en-US" sz="2400" dirty="0" err="1" smtClean="0">
                <a:solidFill>
                  <a:srgbClr val="006600"/>
                </a:solidFill>
                <a:latin typeface="Times New Roman" pitchFamily="18" charset="0"/>
                <a:cs typeface="Times New Roman" pitchFamily="18" charset="0"/>
              </a:rPr>
              <a:t>qubit</a:t>
            </a:r>
            <a:r>
              <a:rPr lang="en-US" sz="2400" dirty="0" smtClean="0">
                <a:solidFill>
                  <a:srgbClr val="006600"/>
                </a:solidFill>
                <a:latin typeface="Times New Roman" pitchFamily="18" charset="0"/>
                <a:cs typeface="Times New Roman" pitchFamily="18" charset="0"/>
              </a:rPr>
              <a:t>, even if they are separated by large distances.</a:t>
            </a:r>
          </a:p>
          <a:p>
            <a:pPr algn="just"/>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913</TotalTime>
  <Words>1249</Words>
  <Application>Microsoft Office PowerPoint</Application>
  <PresentationFormat>On-screen Show (4:3)</PresentationFormat>
  <Paragraphs>82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QUANTUM COMPUTING</vt:lpstr>
      <vt:lpstr>Introduction to Quantum Computing</vt:lpstr>
      <vt:lpstr>     Disciplines contributes towards of quantum computation </vt:lpstr>
      <vt:lpstr>Slide 4</vt:lpstr>
      <vt:lpstr>Slide 5</vt:lpstr>
      <vt:lpstr>Slide 6</vt:lpstr>
      <vt:lpstr>Slide 7</vt:lpstr>
      <vt:lpstr>Contd..</vt:lpstr>
      <vt:lpstr>Concept of Qubits and its Properties </vt:lpstr>
      <vt:lpstr>Contd..</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36</cp:revision>
  <dcterms:created xsi:type="dcterms:W3CDTF">2023-02-08T10:01:25Z</dcterms:created>
  <dcterms:modified xsi:type="dcterms:W3CDTF">2023-02-22T11:24:24Z</dcterms:modified>
</cp:coreProperties>
</file>